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5" r:id="rId3"/>
  </p:sldMasterIdLst>
  <p:notesMasterIdLst>
    <p:notesMasterId r:id="rId6"/>
  </p:notesMasterIdLst>
  <p:handoutMasterIdLst>
    <p:handoutMasterId r:id="rId42"/>
  </p:handoutMasterIdLst>
  <p:sldIdLst>
    <p:sldId id="259" r:id="rId4"/>
    <p:sldId id="262" r:id="rId5"/>
    <p:sldId id="1756" r:id="rId7"/>
    <p:sldId id="1749" r:id="rId8"/>
    <p:sldId id="1750" r:id="rId9"/>
    <p:sldId id="1751" r:id="rId10"/>
    <p:sldId id="1752" r:id="rId11"/>
    <p:sldId id="1753" r:id="rId12"/>
    <p:sldId id="1754" r:id="rId13"/>
    <p:sldId id="1755" r:id="rId14"/>
    <p:sldId id="1736" r:id="rId15"/>
    <p:sldId id="1737" r:id="rId16"/>
    <p:sldId id="1738" r:id="rId17"/>
    <p:sldId id="1739" r:id="rId18"/>
    <p:sldId id="1740" r:id="rId19"/>
    <p:sldId id="1741" r:id="rId20"/>
    <p:sldId id="1742" r:id="rId21"/>
    <p:sldId id="1743" r:id="rId22"/>
    <p:sldId id="1748" r:id="rId23"/>
    <p:sldId id="1744" r:id="rId24"/>
    <p:sldId id="1745" r:id="rId25"/>
    <p:sldId id="1746" r:id="rId26"/>
    <p:sldId id="1747" r:id="rId27"/>
    <p:sldId id="1735" r:id="rId28"/>
    <p:sldId id="1728" r:id="rId29"/>
    <p:sldId id="1729" r:id="rId30"/>
    <p:sldId id="1730" r:id="rId31"/>
    <p:sldId id="1731" r:id="rId32"/>
    <p:sldId id="1732" r:id="rId33"/>
    <p:sldId id="1733" r:id="rId34"/>
    <p:sldId id="1734" r:id="rId35"/>
    <p:sldId id="269" r:id="rId36"/>
    <p:sldId id="281" r:id="rId37"/>
    <p:sldId id="1724" r:id="rId38"/>
    <p:sldId id="280" r:id="rId39"/>
    <p:sldId id="1725" r:id="rId40"/>
    <p:sldId id="275" r:id="rId41"/>
  </p:sldIdLst>
  <p:sldSz cx="12192000" cy="6858000"/>
  <p:notesSz cx="6858000" cy="9144000"/>
  <p:embeddedFontLst>
    <p:embeddedFont>
      <p:font typeface="PingFangSC-Semibold" panose="020B0400000000000000" charset="-122"/>
      <p:regular r:id="rId47"/>
    </p:embeddedFont>
    <p:embeddedFont>
      <p:font typeface="PingFangSC-Regular" panose="020B0400000000000000" charset="-122"/>
      <p:regular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宇恒" initials="王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17"/>
        <p:guide orient="horz" pos="1058"/>
        <p:guide orient="horz" pos="1528"/>
        <p:guide orient="horz" pos="3140"/>
        <p:guide pos="2096"/>
        <p:guide pos="4015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8T23:43: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0,'24575'0,"-24575"-8191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8T23:43: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1004,'24575'7,"-24570"-7,0-1,0 0,1 0,0 1,0-1,-1 0,10 11,0 12,11 0,50 38,0 159,120 0,-227-177,0 2,-1 0,-1-1,0 1,0 0,0 0,0 12,3 0,-20-8,0 0,0 0,0 0,0 0,0 0,0-1,0 0,0 0,0 1,0 0,-1 0,0-1,0 0,1 0,0-1,0 0,1 0,0-1,0 0,-1 0,0 1,0 0,0 0,-1-1,0 1,0 0,0 0,0-1,0 0,5-3,0 77,-52 0,-58 40,0-1,-1 0,0 0,0 33,-33 0,-37 28,0 273,-308 0,28-86,0-220,274 29,69-89,-1423-138,191-5432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8T23:43: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1528 1,'24575'-137,"-24417"137,-567 605,0 594,-644 0,-97 97,0 113,-122-682,-156 200,-1 224,-261-6143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8T23:43: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1,'24575'7,"-24575"-7,0 1,0 0,0 0,-1 1,0 1,-1 0,0 1,0 0,1 0,-1-1,0 1,1 0,-1 0,0 0,1 0,0 0,0 10,7 0,5 7,0 37,39 0,-33-31,0 149,162 0,-32-32,0 146,153 71,107 109,-1507-339,-363-5390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8T23:43: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1558 0,'24575'-1,"-24571"1,0-1,0 0,0 0,-1 0,0 1,1 0,-1-1,0 0,0 0,0 0,0 0,0 0,-1-1,0 1,1 0,-5 3,0-3,5 0,-15 23,0-21,28 0,-3-2,0-57,54 0,-18 6,0-63,59 0,-97 102,0 129,-123 0,-19 11,7-142,144-1379,261-255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5-18T23:43: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0,'24575'4,"-24575"-4,-1 1,0 0,-1 0,1 1,0-1,0 0,0 0,0 0,0 0,0 0,0 0,1 0,0-1,0 0,1 0,0 0,0-1,0 0,1 0,0 0,0 0,-1 0,0 4,4 0,4 6,0 0,1 0,11 17,0-9,-11 0,394 517,0-394,-520 0,55 68,0 164,226 0,82 121,0-208,-292 0,-27-37,-1365-15,-23-5461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大家好，我是第十组组长徐惠东，接下来，就由我带大家揭开悖论的终极奥秘，从一个个有趣的悖论中，尽情享受悖论赠予我们的思想升华。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大家好，我是第十组组长徐惠东，接下来，就由我带大家揭开悖论的终极奥秘，从一个个有趣的悖论中，尽情享受悖论赠予我们的思想升华。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大家好，我是第十组组长徐惠东，接下来，就由我带大家揭开悖论的终极奥秘，从一个个有趣的悖论中，尽情享受悖论赠予我们的思想升华。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祖父悖论是一种时间旅行的悖论，常见于科幻小说与科幻电影中，最先由法国科幻小说作家赫内·巴赫札维勒（René Barjavel）在1943年时在小说《不小心的旅游者》（Le Voyageur Imprudent）中提出。</a:t>
            </a:r>
            <a:endParaRPr lang="zh-CN" altLang="en-US"/>
          </a:p>
          <a:p>
            <a:r>
              <a:rPr lang="zh-CN" altLang="en-US"/>
              <a:t>祖父悖论目前虽然是无解的，但他的提出，大大推动了包括平行宇宙理论在内的多个物理学理论的发展，从中也可以看出，悖论的力量有多么强大。</a:t>
            </a:r>
            <a:endParaRPr lang="zh-CN" altLang="en-US"/>
          </a:p>
          <a:p>
            <a:r>
              <a:rPr lang="zh-CN" altLang="en-US"/>
              <a:t>物理学或许太过于抽象，而</a:t>
            </a:r>
            <a:r>
              <a:rPr lang="zh-CN" altLang="en-US">
                <a:sym typeface="+mn-ea"/>
              </a:rPr>
              <a:t>音乐领域的“悖论”更加易于感知，为了让大家更好地理解悖论，</a:t>
            </a:r>
            <a:r>
              <a:rPr lang="zh-CN" altLang="en-US"/>
              <a:t>接下来让我们一起听一段音乐。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沙普德幻音，高低两个版本</a:t>
            </a:r>
            <a:endParaRPr lang="zh-CN" altLang="en-US"/>
          </a:p>
          <a:p>
            <a:r>
              <a:rPr lang="zh-CN" altLang="en-US"/>
              <a:t>错觉：无限降低。</a:t>
            </a:r>
            <a:r>
              <a:rPr lang="en-US" altLang="zh-CN"/>
              <a:t>	</a:t>
            </a:r>
            <a:r>
              <a:rPr lang="zh-CN" altLang="en-US"/>
              <a:t>实际上：</a:t>
            </a:r>
            <a:r>
              <a:rPr lang="en-US"/>
              <a:t>12 </a:t>
            </a:r>
            <a:r>
              <a:rPr lang="zh-CN" altLang="en-US"/>
              <a:t>秒，循环播放</a:t>
            </a:r>
            <a:endParaRPr lang="zh-CN" altLang="en-US"/>
          </a:p>
          <a:p>
            <a:r>
              <a:rPr lang="zh-CN" altLang="en-US"/>
              <a:t>明暗表示音的强弱。可以看到随着音调的升高，高音部分逐渐淡出，中音保持稳定，低音部分逐渐清晰，从而造成音调整体无止境升高的错觉。在现实生活中，很多电影和游戏里都使用了这样不断上升，但始终原地不动的音效，来增加悬念和张力。</a:t>
            </a:r>
            <a:endParaRPr lang="zh-CN" altLang="en-US"/>
          </a:p>
          <a:p>
            <a:r>
              <a:rPr lang="zh-CN" altLang="en-US"/>
              <a:t>爱舍尔瀑布，水往高处流，视觉错觉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功利主义者：“为最多的人提供最大的利益”原则，</a:t>
            </a:r>
            <a:endParaRPr lang="zh-CN" altLang="en-US"/>
          </a:p>
          <a:p>
            <a:r>
              <a:rPr lang="zh-CN" altLang="en-US"/>
              <a:t>批判者：不道德行为的同谋。</a:t>
            </a:r>
            <a:endParaRPr lang="zh-CN" altLang="en-US"/>
          </a:p>
          <a:p>
            <a:r>
              <a:rPr lang="zh-CN" altLang="en-US"/>
              <a:t>例子</a:t>
            </a:r>
            <a:r>
              <a:rPr lang="en-US" altLang="zh-CN"/>
              <a:t>1</a:t>
            </a:r>
            <a:r>
              <a:rPr lang="zh-CN" altLang="en-US"/>
              <a:t>：老婆和老妈同时掉进水里先救谁？大多数人从技术和功利的角度出发回答，“救体重最轻的”或者“救离自己更近的”，亦或者有人干脆直接取消其中的道德困境，回答说：“她们都会游泳，而我不会”。</a:t>
            </a:r>
            <a:endParaRPr lang="zh-CN" altLang="en-US"/>
          </a:p>
          <a:p>
            <a:r>
              <a:rPr lang="zh-CN" altLang="en-US"/>
              <a:t>例子</a:t>
            </a:r>
            <a:r>
              <a:rPr lang="en-US" altLang="zh-CN"/>
              <a:t>2</a:t>
            </a:r>
            <a:r>
              <a:rPr lang="zh-CN" altLang="en-US"/>
              <a:t>：当我们还在无休止地抱怨着上海疫情时，你可曾想过，如何抗击疫情何尝不是一种两难问题。全面封城将带来巨大的经济损失，而放开则是对人民生命安全的不负责任，决策者要做的是尽力找到二者之间的平衡。</a:t>
            </a:r>
            <a:endParaRPr lang="zh-CN" altLang="en-US"/>
          </a:p>
          <a:p>
            <a:r>
              <a:rPr lang="zh-CN" altLang="en-US"/>
              <a:t>就像你的学习工作和你的摸鱼玩耍一样，</a:t>
            </a:r>
            <a:r>
              <a:rPr lang="zh-CN" altLang="en-US">
                <a:sym typeface="+mn-ea"/>
              </a:rPr>
              <a:t>任何事物都不是非黑即白，</a:t>
            </a:r>
            <a:r>
              <a:rPr lang="zh-CN" altLang="en-US"/>
              <a:t>如何找到其中的平衡点才是关键所在。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我从小就很相信命运是上天安排好的，然而，薛定谔的猫让我产生了动摇。</a:t>
            </a:r>
            <a:endParaRPr lang="zh-CN" altLang="en-US"/>
          </a:p>
          <a:p>
            <a:r>
              <a:rPr lang="zh-CN" altLang="en-US"/>
              <a:t>这不就印证了古人那句“事在人为”吗，当下你的一举一动，都会像蝴蝶煽动翅膀，影响你的一生。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Microsoft YaHei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Microsoft YaHei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Microsoft YaHei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Microsoft YaHei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Microsoft YaHei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9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customXml" Target="../ink/ink4.xml"/><Relationship Id="rId7" Type="http://schemas.openxmlformats.org/officeDocument/2006/relationships/image" Target="../media/image54.png"/><Relationship Id="rId6" Type="http://schemas.openxmlformats.org/officeDocument/2006/relationships/customXml" Target="../ink/ink3.xml"/><Relationship Id="rId5" Type="http://schemas.openxmlformats.org/officeDocument/2006/relationships/image" Target="../media/image53.png"/><Relationship Id="rId4" Type="http://schemas.openxmlformats.org/officeDocument/2006/relationships/customXml" Target="../ink/ink2.xml"/><Relationship Id="rId3" Type="http://schemas.openxmlformats.org/officeDocument/2006/relationships/image" Target="../media/image52.png"/><Relationship Id="rId2" Type="http://schemas.openxmlformats.org/officeDocument/2006/relationships/customXml" Target="../ink/ink1.xml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customXml" Target="../ink/ink6.xml"/><Relationship Id="rId3" Type="http://schemas.openxmlformats.org/officeDocument/2006/relationships/image" Target="../media/image58.png"/><Relationship Id="rId2" Type="http://schemas.openxmlformats.org/officeDocument/2006/relationships/customXml" Target="../ink/ink5.xml"/><Relationship Id="rId1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2.x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65.png"/><Relationship Id="rId6" Type="http://schemas.microsoft.com/office/2007/relationships/media" Target="../media/media4.mp4"/><Relationship Id="rId5" Type="http://schemas.openxmlformats.org/officeDocument/2006/relationships/video" Target="../media/media4.mp4"/><Relationship Id="rId4" Type="http://schemas.openxmlformats.org/officeDocument/2006/relationships/image" Target="../media/image64.GIF"/><Relationship Id="rId3" Type="http://schemas.openxmlformats.org/officeDocument/2006/relationships/image" Target="../media/image63.png"/><Relationship Id="rId2" Type="http://schemas.microsoft.com/office/2007/relationships/media" Target="../media/media3.mp3"/><Relationship Id="rId1" Type="http://schemas.openxmlformats.org/officeDocument/2006/relationships/audio" Target="../media/media3.mp3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.svg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贝特朗悖论与白马非马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2022 </a:t>
            </a:r>
            <a:r>
              <a:rPr lang="zh-CN" altLang="en-US" dirty="0"/>
              <a:t>年</a:t>
            </a:r>
            <a:r>
              <a:rPr lang="en-US" altLang="zh-CN" dirty="0"/>
              <a:t> 4 </a:t>
            </a:r>
            <a:r>
              <a:rPr lang="zh-CN" altLang="en-US" dirty="0"/>
              <a:t>月</a:t>
            </a:r>
            <a:r>
              <a:rPr lang="en-US" altLang="zh-CN" dirty="0"/>
              <a:t> 24 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2002790" y="3828415"/>
            <a:ext cx="8185785" cy="1157605"/>
          </a:xfrm>
        </p:spPr>
        <p:txBody>
          <a:bodyPr/>
          <a:lstStyle/>
          <a:p>
            <a:r>
              <a:rPr lang="zh-CN" altLang="en-US" sz="2400" dirty="0"/>
              <a:t>数学的天空第 </a:t>
            </a:r>
            <a:r>
              <a:rPr lang="en-US" altLang="zh-CN" sz="2400" dirty="0"/>
              <a:t>10 </a:t>
            </a:r>
            <a:r>
              <a:rPr lang="zh-CN" altLang="en-US" sz="2400" dirty="0"/>
              <a:t>组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r>
              <a:rPr lang="zh-CN" altLang="en-US" sz="2400" dirty="0"/>
              <a:t>组长：徐惠东</a:t>
            </a:r>
            <a:endParaRPr lang="zh-CN" altLang="en-US" sz="2400" dirty="0"/>
          </a:p>
          <a:p>
            <a:r>
              <a:rPr lang="zh-CN" altLang="en-US" sz="2400" dirty="0"/>
              <a:t>组员：阿尔乔姆，黎志宏，左翊昆，王宇恒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Simulation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8770" y="6438900"/>
            <a:ext cx="4864100" cy="419100"/>
          </a:xfrm>
        </p:spPr>
        <p:txBody>
          <a:bodyPr/>
          <a:lstStyle/>
          <a:p>
            <a:r>
              <a:rPr lang="zh-CN" altLang="en-US"/>
              <a:t>https://1-10000th.com/bertrand_paradox/</a:t>
            </a:r>
            <a:endParaRPr lang="zh-CN" altLang="en-US"/>
          </a:p>
        </p:txBody>
      </p:sp>
      <p:pic>
        <p:nvPicPr>
          <p:cNvPr id="3" name="Bertrand paradox simulator in javascript - Google Chrome 2022-04-22 16-45-5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70305" y="746760"/>
            <a:ext cx="9536430" cy="536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不同解法的合理性分析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2" name="Text Box 1"/>
          <p:cNvSpPr txBox="1"/>
          <p:nvPr/>
        </p:nvSpPr>
        <p:spPr>
          <a:xfrm>
            <a:off x="8428355" y="402907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黎志宏</a:t>
            </a:r>
            <a:endParaRPr lang="zh-C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三种解法差异原因</a:t>
            </a:r>
            <a:endParaRPr lang="zh-CN" altLang="en-US" dirty="0"/>
          </a:p>
        </p:txBody>
      </p:sp>
      <p:grpSp>
        <p:nvGrpSpPr>
          <p:cNvPr id="10" name="Group 40"/>
          <p:cNvGrpSpPr/>
          <p:nvPr/>
        </p:nvGrpSpPr>
        <p:grpSpPr>
          <a:xfrm>
            <a:off x="456182" y="1453788"/>
            <a:ext cx="2805757" cy="1578500"/>
            <a:chOff x="1424996" y="1485019"/>
            <a:chExt cx="2035754" cy="1145304"/>
          </a:xfrm>
        </p:grpSpPr>
        <p:sp>
          <p:nvSpPr>
            <p:cNvPr id="12" name="Text Placeholder 2"/>
            <p:cNvSpPr txBox="1"/>
            <p:nvPr/>
          </p:nvSpPr>
          <p:spPr>
            <a:xfrm>
              <a:off x="1441450" y="1485019"/>
              <a:ext cx="2019300" cy="285799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6565">
                <a:lnSpc>
                  <a:spcPct val="140000"/>
                </a:lnSpc>
              </a:pPr>
              <a:r>
                <a:rPr lang="zh-CN" altLang="en-US" sz="2000" b="1" dirty="0">
                  <a:solidFill>
                    <a:srgbClr val="333333"/>
                  </a:solidFill>
                  <a:effectLst/>
                  <a:latin typeface="PingFangSC-Semibold" panose="020B0400000000000000" charset="-122"/>
                </a:rPr>
                <a:t>随机端点解法</a:t>
              </a:r>
              <a:endParaRPr lang="en-US" altLang="zh-CN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13" name="Text Placeholder 8"/>
            <p:cNvSpPr txBox="1"/>
            <p:nvPr/>
          </p:nvSpPr>
          <p:spPr>
            <a:xfrm>
              <a:off x="1424996" y="1795677"/>
              <a:ext cx="2019300" cy="834646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/>
                <a:buNone/>
                <a:defRPr sz="800" kern="1200" baseline="0">
                  <a:solidFill>
                    <a:schemeClr val="bg1">
                      <a:lumMod val="50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6565">
                <a:lnSpc>
                  <a:spcPct val="100000"/>
                </a:lnSpc>
              </a:pPr>
              <a:r>
                <a:rPr lang="zh-CN" altLang="en-US" sz="2000" dirty="0">
                  <a:solidFill>
                    <a:srgbClr val="333333"/>
                  </a:solidFill>
                  <a:effectLst/>
                  <a:latin typeface="PingFangSC-Regular" panose="020B0400000000000000" charset="-122"/>
                </a:rPr>
                <a:t>假设弦的另⼀端在圆周上均匀分布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charset="-122"/>
                <a:ea typeface="Microsoft YaHei" charset="-122"/>
              </a:endParaRPr>
            </a:p>
          </p:txBody>
        </p:sp>
      </p:grpSp>
      <p:grpSp>
        <p:nvGrpSpPr>
          <p:cNvPr id="15" name="Group 43"/>
          <p:cNvGrpSpPr/>
          <p:nvPr/>
        </p:nvGrpSpPr>
        <p:grpSpPr>
          <a:xfrm>
            <a:off x="456182" y="4466833"/>
            <a:ext cx="2783080" cy="1700086"/>
            <a:chOff x="1441449" y="1443179"/>
            <a:chExt cx="2019301" cy="1233520"/>
          </a:xfrm>
        </p:grpSpPr>
        <p:sp>
          <p:nvSpPr>
            <p:cNvPr id="16" name="Text Placeholder 2"/>
            <p:cNvSpPr txBox="1"/>
            <p:nvPr/>
          </p:nvSpPr>
          <p:spPr>
            <a:xfrm>
              <a:off x="1441450" y="1443179"/>
              <a:ext cx="2019300" cy="285799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40000"/>
                </a:lnSpc>
                <a:spcBef>
                  <a:spcPct val="20000"/>
                </a:spcBef>
                <a:buFont typeface="Arial" panose="020B0604020202020204"/>
                <a:buNone/>
                <a:defRPr sz="2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Microsoft YaHei" charset="-122"/>
                  <a:ea typeface="Microsoft YaHei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pPr defTabSz="456565"/>
              <a:r>
                <a: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随机中点解法</a:t>
              </a:r>
              <a:endParaRPr lang="en-US" altLang="zh-CN" sz="2000" b="1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Text Placeholder 8"/>
            <p:cNvSpPr txBox="1"/>
            <p:nvPr/>
          </p:nvSpPr>
          <p:spPr>
            <a:xfrm>
              <a:off x="1441449" y="1759502"/>
              <a:ext cx="2019300" cy="917197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1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Microsoft YaHei" charset="-122"/>
                  <a:ea typeface="Microsoft YaHei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pPr defTabSz="456565"/>
              <a:r>
                <a:rPr lang="zh-CN" altLang="en-US" sz="2000" dirty="0">
                  <a:solidFill>
                    <a:srgbClr val="333333"/>
                  </a:solidFill>
                  <a:effectLst/>
                  <a:latin typeface="PingFangSC-Regular" panose="020B0400000000000000" charset="-122"/>
                </a:rPr>
                <a:t>假设弦的中点在圆内均匀分布</a:t>
              </a:r>
              <a:endPara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8" name="Group 46"/>
          <p:cNvGrpSpPr/>
          <p:nvPr/>
        </p:nvGrpSpPr>
        <p:grpSpPr>
          <a:xfrm>
            <a:off x="8701982" y="1453788"/>
            <a:ext cx="2783080" cy="1700085"/>
            <a:chOff x="1342363" y="1485018"/>
            <a:chExt cx="2019301" cy="1233521"/>
          </a:xfrm>
        </p:grpSpPr>
        <p:sp>
          <p:nvSpPr>
            <p:cNvPr id="19" name="Text Placeholder 2"/>
            <p:cNvSpPr txBox="1"/>
            <p:nvPr/>
          </p:nvSpPr>
          <p:spPr>
            <a:xfrm>
              <a:off x="1342364" y="1485018"/>
              <a:ext cx="2019300" cy="285799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40000"/>
                </a:lnSpc>
                <a:spcBef>
                  <a:spcPct val="20000"/>
                </a:spcBef>
                <a:buFont typeface="Arial" panose="020B0604020202020204"/>
                <a:buNone/>
                <a:defRPr sz="2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Microsoft YaHei" charset="-122"/>
                  <a:ea typeface="Microsoft YaHei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pPr defTabSz="456565"/>
              <a:r>
                <a: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随机半径解法</a:t>
              </a:r>
              <a:endParaRPr lang="en-US" altLang="zh-CN" sz="2000" b="1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Text Placeholder 8"/>
            <p:cNvSpPr txBox="1"/>
            <p:nvPr/>
          </p:nvSpPr>
          <p:spPr>
            <a:xfrm>
              <a:off x="1342363" y="1801342"/>
              <a:ext cx="2019300" cy="917197"/>
            </a:xfrm>
            <a:prstGeom prst="rect">
              <a:avLst/>
            </a:prstGeom>
          </p:spPr>
          <p:txBody>
            <a:bodyPr vert="horz"/>
            <a:lstStyle>
              <a:defPPr>
                <a:defRPr lang="zh-CN"/>
              </a:defPPr>
              <a:lvl1pPr indent="0" defTabSz="45720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1400" baseline="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Microsoft YaHei" charset="-122"/>
                  <a:ea typeface="Microsoft YaHei" charset="-122"/>
                  <a:cs typeface="Roboto condensed"/>
                </a:defRPr>
              </a:lvl1pPr>
              <a:lvl2pPr marL="742950" indent="-285750" defTabSz="457200">
                <a:spcBef>
                  <a:spcPct val="20000"/>
                </a:spcBef>
                <a:buFont typeface="Arial" panose="020B0604020202020204"/>
                <a:buChar char="–"/>
                <a:defRPr sz="2800"/>
              </a:lvl2pPr>
              <a:lvl3pPr marL="1143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400"/>
              </a:lvl3pPr>
              <a:lvl4pPr marL="1600200" indent="-228600" defTabSz="457200">
                <a:spcBef>
                  <a:spcPct val="20000"/>
                </a:spcBef>
                <a:buFont typeface="Arial" panose="020B0604020202020204"/>
                <a:buChar char="–"/>
                <a:defRPr sz="2000"/>
              </a:lvl4pPr>
              <a:lvl5pPr marL="2057400" indent="-228600" defTabSz="457200">
                <a:spcBef>
                  <a:spcPct val="20000"/>
                </a:spcBef>
                <a:buFont typeface="Arial" panose="020B0604020202020204"/>
                <a:buChar char="»"/>
                <a:defRPr sz="2000"/>
              </a:lvl5pPr>
              <a:lvl6pPr marL="25146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 panose="020B0604020202020204"/>
                <a:buChar char="•"/>
                <a:defRPr sz="2000"/>
              </a:lvl9pPr>
            </a:lstStyle>
            <a:p>
              <a:pPr defTabSz="456565"/>
              <a:r>
                <a:rPr lang="zh-CN" altLang="en-US" sz="2000" dirty="0">
                  <a:solidFill>
                    <a:srgbClr val="333333"/>
                  </a:solidFill>
                  <a:latin typeface="PingFangSC-Regular" panose="020B0400000000000000" charset="-122"/>
                </a:rPr>
                <a:t>假设弦的中点在直径上均匀分布</a:t>
              </a:r>
              <a:endParaRPr lang="en-US" altLang="zh-CN" sz="2000" dirty="0">
                <a:solidFill>
                  <a:srgbClr val="333333"/>
                </a:solidFill>
                <a:latin typeface="PingFangSC-Regular" panose="020B0400000000000000" charset="-122"/>
              </a:endParaRPr>
            </a:p>
          </p:txBody>
        </p:sp>
      </p:grpSp>
      <p:cxnSp>
        <p:nvCxnSpPr>
          <p:cNvPr id="24" name="直接连接符 23"/>
          <p:cNvCxnSpPr>
            <a:stCxn id="33" idx="0"/>
          </p:cNvCxnSpPr>
          <p:nvPr/>
        </p:nvCxnSpPr>
        <p:spPr>
          <a:xfrm flipV="1">
            <a:off x="3637476" y="2020100"/>
            <a:ext cx="0" cy="548223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3261939" y="2020099"/>
            <a:ext cx="375537" cy="0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6" idx="0"/>
          </p:cNvCxnSpPr>
          <p:nvPr/>
        </p:nvCxnSpPr>
        <p:spPr>
          <a:xfrm flipV="1">
            <a:off x="5212804" y="2020100"/>
            <a:ext cx="0" cy="548223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212804" y="2020099"/>
            <a:ext cx="3390171" cy="0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39" idx="4"/>
          </p:cNvCxnSpPr>
          <p:nvPr/>
        </p:nvCxnSpPr>
        <p:spPr>
          <a:xfrm>
            <a:off x="6788133" y="4458716"/>
            <a:ext cx="6564" cy="632056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3261937" y="5090775"/>
            <a:ext cx="3532759" cy="0"/>
          </a:xfrm>
          <a:prstGeom prst="line">
            <a:avLst/>
          </a:prstGeom>
          <a:ln>
            <a:solidFill>
              <a:srgbClr val="41445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692280" y="2568323"/>
            <a:ext cx="1890393" cy="1890393"/>
            <a:chOff x="2714799" y="2648622"/>
            <a:chExt cx="1891378" cy="1891378"/>
          </a:xfrm>
          <a:solidFill>
            <a:srgbClr val="005DA2"/>
          </a:solidFill>
        </p:grpSpPr>
        <p:sp>
          <p:nvSpPr>
            <p:cNvPr id="33" name="Oval 8"/>
            <p:cNvSpPr/>
            <p:nvPr/>
          </p:nvSpPr>
          <p:spPr>
            <a:xfrm>
              <a:off x="2714799" y="2648622"/>
              <a:ext cx="1891378" cy="1891378"/>
            </a:xfrm>
            <a:prstGeom prst="ellipse">
              <a:avLst/>
            </a:prstGeom>
            <a:solidFill>
              <a:schemeClr val="accent1"/>
            </a:solidFill>
            <a:ln w="666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noAutofit/>
            </a:bodyPr>
            <a:lstStyle/>
            <a:p>
              <a:pPr algn="ctr" defTabSz="1218565"/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34" name="Text Placeholder 2"/>
            <p:cNvSpPr txBox="1"/>
            <p:nvPr/>
          </p:nvSpPr>
          <p:spPr>
            <a:xfrm>
              <a:off x="3146847" y="3357786"/>
              <a:ext cx="1224135" cy="567411"/>
            </a:xfrm>
            <a:prstGeom prst="rect">
              <a:avLst/>
            </a:prstGeom>
            <a:no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6565"/>
              <a:r>
                <a:rPr lang="zh-CN" altLang="en-US" sz="2400" b="1" dirty="0">
                  <a:solidFill>
                    <a:prstClr val="white"/>
                  </a:solidFill>
                  <a:latin typeface="Microsoft YaHei" charset="-122"/>
                  <a:ea typeface="Microsoft YaHei" charset="-122"/>
                </a:rPr>
                <a:t>解法一</a:t>
              </a:r>
              <a:endParaRPr lang="en-US" altLang="zh-CN" sz="2400" b="1" dirty="0">
                <a:solidFill>
                  <a:prstClr val="white"/>
                </a:solidFill>
                <a:latin typeface="Microsoft YaHei" charset="-122"/>
                <a:ea typeface="Microsoft YaHei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67607" y="2568323"/>
            <a:ext cx="1890393" cy="1890393"/>
            <a:chOff x="4290947" y="2648622"/>
            <a:chExt cx="1891378" cy="1891378"/>
          </a:xfrm>
          <a:solidFill>
            <a:srgbClr val="FFC400"/>
          </a:solidFill>
        </p:grpSpPr>
        <p:sp>
          <p:nvSpPr>
            <p:cNvPr id="36" name="Oval 9"/>
            <p:cNvSpPr/>
            <p:nvPr/>
          </p:nvSpPr>
          <p:spPr>
            <a:xfrm>
              <a:off x="4290947" y="2648622"/>
              <a:ext cx="1891378" cy="189137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66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noAutofit/>
            </a:bodyPr>
            <a:lstStyle/>
            <a:p>
              <a:pPr algn="ctr" defTabSz="1218565"/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37" name="Text Placeholder 2"/>
            <p:cNvSpPr txBox="1"/>
            <p:nvPr/>
          </p:nvSpPr>
          <p:spPr>
            <a:xfrm>
              <a:off x="4739406" y="3357786"/>
              <a:ext cx="1224135" cy="567411"/>
            </a:xfrm>
            <a:prstGeom prst="rect">
              <a:avLst/>
            </a:prstGeom>
            <a:no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6565"/>
              <a:r>
                <a:rPr lang="zh-CN" altLang="en-US" sz="2400" b="1" dirty="0">
                  <a:solidFill>
                    <a:prstClr val="white"/>
                  </a:solidFill>
                  <a:latin typeface="Microsoft YaHei" charset="-122"/>
                  <a:ea typeface="Microsoft YaHei" charset="-122"/>
                </a:rPr>
                <a:t>解法二</a:t>
              </a:r>
              <a:endParaRPr lang="en-US" altLang="zh-CN" sz="2400" b="1" dirty="0">
                <a:solidFill>
                  <a:prstClr val="white"/>
                </a:solidFill>
                <a:latin typeface="Microsoft YaHei" charset="-122"/>
                <a:ea typeface="Microsoft YaHei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842936" y="2568323"/>
            <a:ext cx="1890393" cy="1890393"/>
            <a:chOff x="5867096" y="2648622"/>
            <a:chExt cx="1891378" cy="1891378"/>
          </a:xfrm>
          <a:solidFill>
            <a:srgbClr val="005DA2"/>
          </a:solidFill>
        </p:grpSpPr>
        <p:sp>
          <p:nvSpPr>
            <p:cNvPr id="39" name="Oval 10"/>
            <p:cNvSpPr/>
            <p:nvPr/>
          </p:nvSpPr>
          <p:spPr>
            <a:xfrm>
              <a:off x="5867096" y="2648622"/>
              <a:ext cx="1891378" cy="1891378"/>
            </a:xfrm>
            <a:prstGeom prst="ellipse">
              <a:avLst/>
            </a:prstGeom>
            <a:solidFill>
              <a:schemeClr val="accent1"/>
            </a:solidFill>
            <a:ln w="666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noAutofit/>
            </a:bodyPr>
            <a:lstStyle/>
            <a:p>
              <a:pPr algn="ctr" defTabSz="1218565"/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40" name="Text Placeholder 2"/>
            <p:cNvSpPr txBox="1"/>
            <p:nvPr/>
          </p:nvSpPr>
          <p:spPr>
            <a:xfrm>
              <a:off x="6315199" y="3357786"/>
              <a:ext cx="1224135" cy="567411"/>
            </a:xfrm>
            <a:prstGeom prst="rect">
              <a:avLst/>
            </a:prstGeom>
            <a:noFill/>
            <a:ln w="66675">
              <a:noFill/>
            </a:ln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12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6565"/>
              <a:r>
                <a:rPr lang="zh-CN" altLang="en-US" sz="2400" b="1" dirty="0">
                  <a:solidFill>
                    <a:prstClr val="white"/>
                  </a:solidFill>
                  <a:latin typeface="Microsoft YaHei" charset="-122"/>
                  <a:ea typeface="Microsoft YaHei" charset="-122"/>
                </a:rPr>
                <a:t>解法三</a:t>
              </a:r>
              <a:endParaRPr lang="en-US" altLang="zh-CN" sz="2400" b="1" dirty="0">
                <a:solidFill>
                  <a:prstClr val="white"/>
                </a:solidFill>
                <a:latin typeface="Microsoft YaHei" charset="-122"/>
                <a:ea typeface="Microsoft YaHei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55478" y="839711"/>
            <a:ext cx="79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直接原因：假设上存在差异，基本假设互相矛盾</a:t>
            </a:r>
            <a:endParaRPr lang="zh-CN" altLang="en-US" sz="2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3146084" y="5705254"/>
            <a:ext cx="7975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根本原因：不充分理由原则下对未知参数的选择差异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不充分理由原则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663872" y="2130934"/>
            <a:ext cx="1897933" cy="18979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rgbClr val="FF0000"/>
              </a:solidFill>
              <a:highlight>
                <a:srgbClr val="FF0000"/>
              </a:highlight>
              <a:latin typeface="Calibri" panose="020F0502020204030204"/>
              <a:ea typeface="Microsoft YaHei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376534" y="1217380"/>
            <a:ext cx="3795144" cy="37951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anose="020F0502020204030204"/>
                <a:ea typeface="Microsoft YaHei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  <a:latin typeface="Calibri" panose="020F0502020204030204"/>
                <a:ea typeface="Microsoft YaHei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944459" y="1277445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335" b="1">
                <a:solidFill>
                  <a:srgbClr val="7030A0"/>
                </a:solidFill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335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</a:rPr>
                <a:t>1</a:t>
              </a:r>
              <a:endParaRPr lang="zh-CN" altLang="en-US" sz="3335" b="1" dirty="0">
                <a:solidFill>
                  <a:srgbClr val="FF0000"/>
                </a:solidFill>
                <a:latin typeface="Microsoft YaHei" charset="-122"/>
                <a:ea typeface="Microsoft YaHei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671190" y="2663965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335" b="1">
                <a:solidFill>
                  <a:srgbClr val="7030A0"/>
                </a:solidFill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335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</a:rPr>
                <a:t>2</a:t>
              </a:r>
              <a:endParaRPr lang="zh-CN" altLang="en-US" sz="3335" b="1" dirty="0">
                <a:solidFill>
                  <a:srgbClr val="FF0000"/>
                </a:solidFill>
                <a:latin typeface="Microsoft YaHei" charset="-122"/>
                <a:ea typeface="Microsoft YaHei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944459" y="4119229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335" b="1">
                <a:solidFill>
                  <a:srgbClr val="7030A0"/>
                </a:solidFill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335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</a:rPr>
                <a:t>3</a:t>
              </a:r>
              <a:endParaRPr lang="zh-CN" altLang="en-US" sz="3335" b="1" dirty="0">
                <a:solidFill>
                  <a:srgbClr val="FF0000"/>
                </a:solidFill>
                <a:latin typeface="Microsoft YaHei" charset="-122"/>
                <a:ea typeface="Microsoft YaHei" charset="-122"/>
              </a:endParaRPr>
            </a:p>
          </p:txBody>
        </p:sp>
      </p:grpSp>
      <p:sp>
        <p:nvSpPr>
          <p:cNvPr id="53" name="TextBox 15"/>
          <p:cNvSpPr txBox="1"/>
          <p:nvPr/>
        </p:nvSpPr>
        <p:spPr>
          <a:xfrm>
            <a:off x="1217894" y="2554962"/>
            <a:ext cx="82073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未知</a:t>
            </a:r>
            <a:endParaRPr lang="en-US" altLang="zh-CN" sz="3200" b="1" dirty="0">
              <a:solidFill>
                <a:prstClr val="white"/>
              </a:solidFill>
              <a:latin typeface="Microsoft YaHei" charset="-122"/>
              <a:ea typeface="Microsoft YaHei" charset="-122"/>
            </a:endParaRPr>
          </a:p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参数</a:t>
            </a:r>
            <a:endParaRPr lang="zh-CN" altLang="en-US" sz="3200" b="1" dirty="0">
              <a:solidFill>
                <a:prstClr val="white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4" name="TextBox 16"/>
          <p:cNvSpPr txBox="1"/>
          <p:nvPr/>
        </p:nvSpPr>
        <p:spPr>
          <a:xfrm>
            <a:off x="7138800" y="1315107"/>
            <a:ext cx="3629482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硬币有两个面，投掷后结果未知，根据无差异原则，我们为每个可能的结果分配 </a:t>
            </a:r>
            <a:r>
              <a:rPr lang="en-US" altLang="zh-CN" sz="2000" dirty="0"/>
              <a:t>1/2 </a:t>
            </a:r>
            <a:r>
              <a:rPr lang="zh-CN" altLang="en-US" sz="2000" dirty="0"/>
              <a:t>的概率</a:t>
            </a:r>
            <a:endParaRPr lang="en-US" altLang="zh-CN" sz="1400" dirty="0">
              <a:solidFill>
                <a:prstClr val="black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5" name="TextBox 17"/>
          <p:cNvSpPr txBox="1"/>
          <p:nvPr/>
        </p:nvSpPr>
        <p:spPr>
          <a:xfrm>
            <a:off x="7982963" y="2730232"/>
            <a:ext cx="2934117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骰子有六个面，根据无差异原则，我们为每个可能的结果分配 </a:t>
            </a:r>
            <a:r>
              <a:rPr lang="en-US" altLang="zh-CN" sz="2000" dirty="0"/>
              <a:t>1/6 </a:t>
            </a:r>
            <a:r>
              <a:rPr lang="zh-CN" altLang="en-US" sz="2000" dirty="0"/>
              <a:t>的概率</a:t>
            </a:r>
            <a:endParaRPr lang="en-US" altLang="zh-CN" sz="2000" dirty="0"/>
          </a:p>
        </p:txBody>
      </p:sp>
      <p:sp>
        <p:nvSpPr>
          <p:cNvPr id="56" name="TextBox 18"/>
          <p:cNvSpPr txBox="1"/>
          <p:nvPr/>
        </p:nvSpPr>
        <p:spPr>
          <a:xfrm>
            <a:off x="7067659" y="4187616"/>
            <a:ext cx="4235079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一副标准牌包含 </a:t>
            </a:r>
            <a:r>
              <a:rPr lang="en-US" altLang="zh-CN" sz="2000" dirty="0"/>
              <a:t>52 </a:t>
            </a:r>
            <a:r>
              <a:rPr lang="zh-CN" altLang="en-US" sz="2000" dirty="0"/>
              <a:t>张牌，随机抽一张牌，根据无差异原则，我们为每个可能的结果分配 </a:t>
            </a:r>
            <a:r>
              <a:rPr lang="en-US" altLang="zh-CN" sz="2000" dirty="0"/>
              <a:t>1/52 </a:t>
            </a:r>
            <a:r>
              <a:rPr lang="zh-CN" altLang="en-US" sz="2000" dirty="0"/>
              <a:t>的概率</a:t>
            </a:r>
            <a:endParaRPr lang="en-US" altLang="zh-CN" sz="2000" dirty="0"/>
          </a:p>
        </p:txBody>
      </p:sp>
      <p:sp>
        <p:nvSpPr>
          <p:cNvPr id="57" name="TextBox 19"/>
          <p:cNvSpPr txBox="1"/>
          <p:nvPr/>
        </p:nvSpPr>
        <p:spPr>
          <a:xfrm>
            <a:off x="3957850" y="1925226"/>
            <a:ext cx="2336148" cy="2361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对于未知结果，我们没有办法判断哪一个结果会比另外一个结果更容易出现，因此我们对选择的未知参数赋予相同的概率</a:t>
            </a:r>
            <a:endParaRPr lang="en-US" altLang="zh-CN" sz="2000" dirty="0">
              <a:solidFill>
                <a:prstClr val="black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8" name="Half Frame 12"/>
          <p:cNvSpPr/>
          <p:nvPr/>
        </p:nvSpPr>
        <p:spPr>
          <a:xfrm rot="8097294">
            <a:off x="2606684" y="2822720"/>
            <a:ext cx="480224" cy="527731"/>
          </a:xfrm>
          <a:prstGeom prst="halfFrame">
            <a:avLst/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9" name="文本框 58"/>
          <p:cNvSpPr txBox="1"/>
          <p:nvPr/>
        </p:nvSpPr>
        <p:spPr>
          <a:xfrm>
            <a:off x="3876430" y="5513520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未知的概率都是等概率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" presetClass="entr" presetSubtype="3" accel="52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1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1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9" dur="1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0" dur="1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bldLvl="0" animBg="1"/>
          <p:bldP spid="53" grpId="0"/>
          <p:bldP spid="54" grpId="0"/>
          <p:bldP spid="55" grpId="0"/>
          <p:bldP spid="56" grpId="0"/>
          <p:bldP spid="5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bldLvl="0" animBg="1"/>
          <p:bldP spid="53" grpId="0"/>
          <p:bldP spid="54" grpId="0"/>
          <p:bldP spid="55" grpId="0"/>
          <p:bldP spid="56" grpId="0"/>
          <p:bldP spid="5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矛盾显现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144999" y="3565431"/>
            <a:ext cx="6265512" cy="134026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87714" y="1472020"/>
            <a:ext cx="6265512" cy="134026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  <p:sp>
        <p:nvSpPr>
          <p:cNvPr id="19" name="椭圆 64"/>
          <p:cNvSpPr>
            <a:spLocks noChangeArrowheads="1"/>
          </p:cNvSpPr>
          <p:nvPr/>
        </p:nvSpPr>
        <p:spPr bwMode="auto">
          <a:xfrm>
            <a:off x="1075351" y="1142192"/>
            <a:ext cx="1658945" cy="1657569"/>
          </a:xfrm>
          <a:prstGeom prst="ellipse">
            <a:avLst/>
          </a:prstGeom>
          <a:solidFill>
            <a:schemeClr val="accent1"/>
          </a:solidFill>
          <a:ln w="190500" cap="sq" cmpd="sng">
            <a:solidFill>
              <a:schemeClr val="bg1">
                <a:lumMod val="65000"/>
              </a:schemeClr>
            </a:solidFill>
            <a:round/>
          </a:ln>
        </p:spPr>
        <p:txBody>
          <a:bodyPr lIns="91424" tIns="45712" rIns="91424" bIns="45712" anchor="ctr"/>
          <a:lstStyle/>
          <a:p>
            <a:pPr algn="ctr" defTabSz="1218565"/>
            <a:r>
              <a:rPr lang="zh-CN" altLang="en-US" sz="2800" b="1" dirty="0">
                <a:solidFill>
                  <a:prstClr val="white"/>
                </a:solidFill>
                <a:latin typeface="Microsoft YaHei" charset="-122"/>
                <a:ea typeface="Microsoft YaHei" charset="-122"/>
                <a:sym typeface="SimSun" pitchFamily="2" charset="-122"/>
              </a:rPr>
              <a:t>问题提出</a:t>
            </a:r>
            <a:endParaRPr lang="zh-CN" altLang="zh-CN" sz="2800" b="1" dirty="0">
              <a:solidFill>
                <a:prstClr val="white"/>
              </a:solidFill>
              <a:latin typeface="Microsoft YaHei" charset="-122"/>
              <a:ea typeface="Microsoft YaHei" charset="-122"/>
              <a:sym typeface="SimSun" pitchFamily="2" charset="-122"/>
            </a:endParaRPr>
          </a:p>
        </p:txBody>
      </p:sp>
      <p:sp>
        <p:nvSpPr>
          <p:cNvPr id="20" name="TextBox 32"/>
          <p:cNvSpPr txBox="1"/>
          <p:nvPr/>
        </p:nvSpPr>
        <p:spPr>
          <a:xfrm>
            <a:off x="3052565" y="1638413"/>
            <a:ext cx="5905425" cy="185773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1218565">
              <a:lnSpc>
                <a:spcPct val="13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</a:rPr>
              <a:t>我们引入一个相似的问题：</a:t>
            </a:r>
            <a:endParaRPr lang="en-US" altLang="zh-CN" dirty="0">
              <a:solidFill>
                <a:sysClr val="windowText" lastClr="000000"/>
              </a:solidFill>
              <a:latin typeface="Microsoft YaHei" charset="-122"/>
              <a:ea typeface="Microsoft YaHei" charset="-122"/>
            </a:endParaRPr>
          </a:p>
          <a:p>
            <a:pPr defTabSz="1218565">
              <a:lnSpc>
                <a:spcPct val="13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</a:rPr>
              <a:t>有一家锯木厂，它会把木头切成不同的木方，木方的截面都是正方形，边长会在 </a:t>
            </a:r>
            <a:r>
              <a:rPr lang="en-US" altLang="zh-CN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</a:rPr>
              <a:t>1-3 </a:t>
            </a:r>
            <a:r>
              <a:rPr lang="zh-CN" altLang="en-US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</a:rPr>
              <a:t>尺之间随机浮动</a:t>
            </a:r>
            <a:endParaRPr lang="en-US" altLang="zh-CN" dirty="0">
              <a:solidFill>
                <a:sysClr val="windowText" lastClr="000000"/>
              </a:solidFill>
              <a:latin typeface="Microsoft YaHei" charset="-122"/>
              <a:ea typeface="Microsoft YaHei" charset="-122"/>
            </a:endParaRPr>
          </a:p>
          <a:p>
            <a:pPr defTabSz="1218565">
              <a:lnSpc>
                <a:spcPct val="13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</a:rPr>
              <a:t>那么根据古典概率，该锯木厂生产出来的正方形边长在 </a:t>
            </a:r>
            <a:r>
              <a:rPr lang="en-US" altLang="zh-CN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</a:rPr>
              <a:t>1-2 </a:t>
            </a:r>
            <a:r>
              <a:rPr lang="zh-CN" altLang="en-US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</a:rPr>
              <a:t>尺之间的概率为多少？</a:t>
            </a:r>
            <a:endParaRPr lang="zh-CN" altLang="en-US" dirty="0">
              <a:solidFill>
                <a:sysClr val="windowText" lastClr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21" name="椭圆 64"/>
          <p:cNvSpPr>
            <a:spLocks noChangeArrowheads="1"/>
          </p:cNvSpPr>
          <p:nvPr/>
        </p:nvSpPr>
        <p:spPr bwMode="auto">
          <a:xfrm>
            <a:off x="9194460" y="2952607"/>
            <a:ext cx="1658945" cy="1657569"/>
          </a:xfrm>
          <a:prstGeom prst="ellipse">
            <a:avLst/>
          </a:prstGeom>
          <a:solidFill>
            <a:schemeClr val="accent1"/>
          </a:solidFill>
          <a:ln w="190500" cap="sq" cmpd="sng">
            <a:solidFill>
              <a:schemeClr val="bg1">
                <a:lumMod val="65000"/>
              </a:schemeClr>
            </a:solidFill>
            <a:round/>
          </a:ln>
        </p:spPr>
        <p:txBody>
          <a:bodyPr lIns="91424" tIns="45712" rIns="91424" bIns="45712" anchor="ctr"/>
          <a:lstStyle/>
          <a:p>
            <a:pPr algn="ctr" defTabSz="1218565"/>
            <a:r>
              <a:rPr lang="zh-CN" altLang="en-US" sz="2800" b="1" dirty="0">
                <a:solidFill>
                  <a:prstClr val="white"/>
                </a:solidFill>
                <a:latin typeface="Microsoft YaHei" charset="-122"/>
                <a:ea typeface="Microsoft YaHei" charset="-122"/>
                <a:sym typeface="SimSun" pitchFamily="2" charset="-122"/>
              </a:rPr>
              <a:t>矛盾引入</a:t>
            </a:r>
            <a:endParaRPr lang="zh-CN" altLang="zh-CN" sz="2800" b="1" dirty="0">
              <a:solidFill>
                <a:prstClr val="white"/>
              </a:solidFill>
              <a:latin typeface="Microsoft YaHei" charset="-122"/>
              <a:ea typeface="Microsoft YaHei" charset="-122"/>
              <a:sym typeface="SimSun" pitchFamily="2" charset="-122"/>
            </a:endParaRPr>
          </a:p>
        </p:txBody>
      </p:sp>
      <p:sp>
        <p:nvSpPr>
          <p:cNvPr id="22" name="TextBox 61"/>
          <p:cNvSpPr txBox="1"/>
          <p:nvPr/>
        </p:nvSpPr>
        <p:spPr>
          <a:xfrm>
            <a:off x="2734297" y="3836558"/>
            <a:ext cx="6223694" cy="218173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1218565">
              <a:lnSpc>
                <a:spcPct val="13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</a:rPr>
              <a:t>以边长作为未知参数，根据不充分理由原则，由于不知道哪一种边长会出现，我们赋予它们相同的概率，得到结果</a:t>
            </a:r>
            <a:r>
              <a:rPr lang="en-US" altLang="zh-CN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</a:rPr>
              <a:t> 1/2</a:t>
            </a:r>
            <a:endParaRPr lang="en-US" altLang="zh-CN" dirty="0">
              <a:solidFill>
                <a:sysClr val="windowText" lastClr="000000"/>
              </a:solidFill>
              <a:latin typeface="Microsoft YaHei" charset="-122"/>
              <a:ea typeface="Microsoft YaHei" charset="-122"/>
            </a:endParaRPr>
          </a:p>
          <a:p>
            <a:pPr defTabSz="1218565">
              <a:lnSpc>
                <a:spcPct val="130000"/>
              </a:lnSpc>
            </a:pPr>
            <a:endParaRPr lang="en-US" altLang="zh-CN" dirty="0">
              <a:solidFill>
                <a:sysClr val="windowText" lastClr="000000"/>
              </a:solidFill>
              <a:latin typeface="Microsoft YaHei" charset="-122"/>
              <a:ea typeface="Microsoft YaHei" charset="-122"/>
            </a:endParaRPr>
          </a:p>
          <a:p>
            <a:pPr defTabSz="1218565">
              <a:lnSpc>
                <a:spcPct val="13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</a:rPr>
              <a:t>以面积作为未知参数，根据不充分理由原则，由于不知道哪一种面积会出现，我们赋予它们相同的概率，得到结果</a:t>
            </a:r>
            <a:r>
              <a:rPr lang="en-US" altLang="zh-CN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</a:rPr>
              <a:t> 1/4</a:t>
            </a:r>
            <a:endParaRPr lang="en-US" altLang="zh-CN" dirty="0">
              <a:solidFill>
                <a:sysClr val="windowText" lastClr="000000"/>
              </a:solidFill>
              <a:latin typeface="Microsoft YaHei" charset="-122"/>
              <a:ea typeface="Microsoft YaHei" charset="-122"/>
            </a:endParaRPr>
          </a:p>
          <a:p>
            <a:pPr defTabSz="1218565">
              <a:lnSpc>
                <a:spcPct val="130000"/>
              </a:lnSpc>
            </a:pPr>
            <a:endParaRPr lang="en-US" altLang="zh-CN" sz="1600" dirty="0">
              <a:solidFill>
                <a:sysClr val="windowText" lastClr="000000"/>
              </a:solidFill>
              <a:latin typeface="Microsoft YaHei" charset="-122"/>
              <a:ea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1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1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1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19" grpId="1" bldLvl="0" animBg="1"/>
      <p:bldP spid="20" grpId="0"/>
      <p:bldP spid="20" grpId="1"/>
      <p:bldP spid="21" grpId="0" bldLvl="0" animBg="1"/>
      <p:bldP spid="21" grpId="1" bldLvl="0" animBg="1"/>
      <p:bldP spid="22" grpId="0"/>
      <p:bldP spid="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贝特朗难题的杰恩斯解决方式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7582" y="996271"/>
            <a:ext cx="5235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虽说三种方式都不太合理，但杰恩斯的观点</a:t>
            </a:r>
            <a:endParaRPr lang="en-US" altLang="zh-CN" sz="2000" dirty="0"/>
          </a:p>
          <a:p>
            <a:r>
              <a:rPr lang="zh-CN" altLang="en-US" sz="2000" dirty="0"/>
              <a:t>只认可第二种解法，即随机半径解法</a:t>
            </a:r>
            <a:endParaRPr lang="zh-CN" altLang="en-US" sz="2000" dirty="0"/>
          </a:p>
        </p:txBody>
      </p:sp>
      <p:sp>
        <p:nvSpPr>
          <p:cNvPr id="20" name="等腰三角形 19"/>
          <p:cNvSpPr/>
          <p:nvPr/>
        </p:nvSpPr>
        <p:spPr>
          <a:xfrm>
            <a:off x="6783866" y="2643060"/>
            <a:ext cx="1701189" cy="1459932"/>
          </a:xfrm>
          <a:prstGeom prst="triangle">
            <a:avLst/>
          </a:prstGeom>
          <a:solidFill>
            <a:srgbClr val="EB1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933272" y="4102991"/>
            <a:ext cx="1701189" cy="1459932"/>
          </a:xfrm>
          <a:prstGeom prst="triangle">
            <a:avLst/>
          </a:prstGeom>
          <a:solidFill>
            <a:srgbClr val="EB1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7632667" y="4102991"/>
            <a:ext cx="1701189" cy="1459932"/>
          </a:xfrm>
          <a:prstGeom prst="triangle">
            <a:avLst/>
          </a:prstGeom>
          <a:solidFill>
            <a:srgbClr val="EB1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64612" y="2205452"/>
            <a:ext cx="1823850" cy="348067"/>
          </a:xfrm>
          <a:prstGeom prst="rect">
            <a:avLst/>
          </a:prstGeom>
        </p:spPr>
        <p:txBody>
          <a:bodyPr wrap="square" lIns="119784" tIns="59892" rIns="119784" bIns="59892">
            <a:spAutoFit/>
          </a:bodyPr>
          <a:lstStyle/>
          <a:p>
            <a:pPr algn="just" defTabSz="1197610" fontAlgn="base">
              <a:lnSpc>
                <a:spcPts val="157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EB193E"/>
                </a:solidFill>
                <a:latin typeface="Microsoft YaHei" charset="-122"/>
                <a:ea typeface="Microsoft YaHei" charset="-122"/>
              </a:rPr>
              <a:t>旋转不变性</a:t>
            </a:r>
            <a:endParaRPr lang="en-US" altLang="zh-CN" sz="2400" b="1" dirty="0">
              <a:solidFill>
                <a:srgbClr val="EB193E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18027" y="5349747"/>
            <a:ext cx="2168072" cy="360315"/>
          </a:xfrm>
          <a:prstGeom prst="rect">
            <a:avLst/>
          </a:prstGeom>
        </p:spPr>
        <p:txBody>
          <a:bodyPr wrap="square" lIns="119784" tIns="59892" rIns="119784" bIns="59892">
            <a:spAutoFit/>
          </a:bodyPr>
          <a:lstStyle/>
          <a:p>
            <a:pPr algn="just" defTabSz="1197610" fontAlgn="base">
              <a:lnSpc>
                <a:spcPts val="157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EB193E"/>
                </a:solidFill>
                <a:latin typeface="Microsoft YaHei" charset="-122"/>
                <a:ea typeface="Microsoft YaHei" charset="-122"/>
              </a:rPr>
              <a:t>尺度不变性</a:t>
            </a:r>
            <a:endParaRPr lang="en-US" altLang="zh-CN" sz="2400" b="1" dirty="0">
              <a:solidFill>
                <a:srgbClr val="EB193E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568496" y="5349747"/>
            <a:ext cx="2168072" cy="348067"/>
          </a:xfrm>
          <a:prstGeom prst="rect">
            <a:avLst/>
          </a:prstGeom>
        </p:spPr>
        <p:txBody>
          <a:bodyPr wrap="square" lIns="119784" tIns="59892" rIns="119784" bIns="59892">
            <a:spAutoFit/>
          </a:bodyPr>
          <a:lstStyle/>
          <a:p>
            <a:pPr algn="just" defTabSz="1197610" fontAlgn="base">
              <a:lnSpc>
                <a:spcPts val="157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EB193E"/>
                </a:solidFill>
                <a:latin typeface="Microsoft YaHei" charset="-122"/>
                <a:ea typeface="Microsoft YaHei" charset="-122"/>
              </a:rPr>
              <a:t>平移不变性</a:t>
            </a:r>
            <a:endParaRPr lang="en-US" altLang="zh-CN" sz="2400" b="1" dirty="0">
              <a:solidFill>
                <a:srgbClr val="EB193E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38" name="TextBox 10"/>
          <p:cNvSpPr txBox="1"/>
          <p:nvPr/>
        </p:nvSpPr>
        <p:spPr>
          <a:xfrm>
            <a:off x="7255684" y="2968560"/>
            <a:ext cx="696194" cy="1085768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6500" b="1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1</a:t>
            </a:r>
            <a:endParaRPr lang="zh-CN" altLang="en-US" sz="6500" b="1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6438925" y="4477155"/>
            <a:ext cx="696194" cy="1085768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6500" b="1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2</a:t>
            </a:r>
            <a:endParaRPr lang="zh-CN" altLang="en-US" sz="6500" b="1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40" name="TextBox 12"/>
          <p:cNvSpPr txBox="1"/>
          <p:nvPr/>
        </p:nvSpPr>
        <p:spPr>
          <a:xfrm>
            <a:off x="8124334" y="4477155"/>
            <a:ext cx="696194" cy="1085768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6500" b="1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3</a:t>
            </a:r>
            <a:endParaRPr lang="zh-CN" altLang="en-US" sz="6500" b="1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242369" y="2058283"/>
            <a:ext cx="3980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杰恩斯对于解法的要求</a:t>
            </a:r>
            <a:r>
              <a:rPr lang="zh-CN" altLang="en-US" dirty="0"/>
              <a:t>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4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4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4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31" grpId="0"/>
      <p:bldP spid="31" grpId="1"/>
      <p:bldP spid="35" grpId="0"/>
      <p:bldP spid="35" grpId="1"/>
      <p:bldP spid="37" grpId="0"/>
      <p:bldP spid="37" grpId="1"/>
      <p:bldP spid="38" grpId="0"/>
      <p:bldP spid="39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旋转不变性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4718" y="1263192"/>
            <a:ext cx="3193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设圆的半径为</a:t>
            </a:r>
            <a:r>
              <a:rPr lang="en-US" altLang="zh-CN" dirty="0"/>
              <a:t>R</a:t>
            </a:r>
            <a:r>
              <a:rPr lang="zh-CN" altLang="en-US" dirty="0"/>
              <a:t>，弦的位置可以由它的中心的坐标（</a:t>
            </a:r>
            <a:r>
              <a:rPr lang="en-US" altLang="zh-CN" dirty="0"/>
              <a:t>x , y</a:t>
            </a:r>
            <a:r>
              <a:rPr lang="zh-CN" altLang="en-US" dirty="0"/>
              <a:t>）唯一确定，设该点被选取的密度函数为 </a:t>
            </a:r>
            <a:r>
              <a:rPr lang="en-US" altLang="zh-CN" dirty="0"/>
              <a:t>f (x, y)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由旋转不变性，该密度函数在相同半径位置的取值相同，从而 </a:t>
            </a:r>
            <a:r>
              <a:rPr lang="en-US" altLang="zh-CN" dirty="0"/>
              <a:t>f (x, y) = f (r)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0499" y="2734242"/>
            <a:ext cx="3193057" cy="31778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207013" y="1334522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根据这一条性质，我们首先可以排除掉第一种解法，即随机端点解法，在该解法中，弦中心只会出现在以固定端点和圆心作为直径的圆上，显然不符合旋转不变性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尺度不变性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45417" y="921173"/>
                <a:ext cx="5650583" cy="773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/>
                  <a:t>L</a:t>
                </a:r>
                <a:r>
                  <a:rPr lang="zh-CN" altLang="en-US" dirty="0"/>
                  <a:t>表示对应弦长，尺度不变性要求通过尺度变换，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概率密度分布保持不变</a:t>
                </a:r>
                <a:endParaRPr lang="en-US" altLang="zh-CN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17" y="921173"/>
                <a:ext cx="5650583" cy="773353"/>
              </a:xfrm>
              <a:prstGeom prst="rect">
                <a:avLst/>
              </a:prstGeom>
              <a:blipFill rotWithShape="1">
                <a:blip r:embed="rId1"/>
                <a:stretch>
                  <a:fillRect l="-5" t="-55" b="4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725864" y="219644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任取一点落在园内，已知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291" y="2069238"/>
            <a:ext cx="2446232" cy="6477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25864" y="2984756"/>
                <a:ext cx="44285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之后我们对这个圆做尺度变化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𝑎𝑅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原来点密度函数变为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dirty="0"/>
                  <a:t>，归一化后可得</a:t>
                </a:r>
                <a:endParaRPr lang="en-US" altLang="zh-CN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64" y="2984756"/>
                <a:ext cx="4428504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1" t="-40" r="2" b="-64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368" y="2953447"/>
            <a:ext cx="2651990" cy="60203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25864" y="4020623"/>
            <a:ext cx="2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由尺度不变性要求</a:t>
            </a:r>
            <a:endParaRPr lang="en-US" altLang="zh-CN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673" y="3991910"/>
            <a:ext cx="3116850" cy="42675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121946" y="4457392"/>
            <a:ext cx="2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从而</a:t>
            </a:r>
            <a:endParaRPr lang="en-US" altLang="zh-CN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673" y="4408964"/>
            <a:ext cx="1592718" cy="41151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7673" y="4784542"/>
            <a:ext cx="2949196" cy="7544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1680597" y="5077293"/>
                <a:ext cx="2234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代入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97" y="5077293"/>
                <a:ext cx="2234152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7" t="-127" r="27" b="6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589713" y="5697194"/>
            <a:ext cx="332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解这个积分方程可以得到</a:t>
            </a:r>
            <a:endParaRPr lang="en-US" altLang="zh-CN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2091" y="5514172"/>
            <a:ext cx="1364098" cy="6096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平移不变性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2101" y="1310413"/>
            <a:ext cx="5650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由尺度不变性性质可以得到：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612" y="836866"/>
            <a:ext cx="4351397" cy="35817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01" y="1698501"/>
            <a:ext cx="3444538" cy="70872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75740" y="3283431"/>
            <a:ext cx="5650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平移不变性要求如图所示平移后，在平移后的园内概率密度和依旧为</a:t>
            </a:r>
            <a:r>
              <a:rPr lang="en-US" altLang="zh-CN" dirty="0"/>
              <a:t>1</a:t>
            </a:r>
            <a:r>
              <a:rPr lang="zh-CN" altLang="en-US" dirty="0"/>
              <a:t>，从而可以得到</a:t>
            </a:r>
            <a:r>
              <a:rPr lang="en-US" altLang="zh-CN" dirty="0"/>
              <a:t>q=1</a:t>
            </a:r>
            <a:endParaRPr lang="en-US" altLang="zh-CN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40" y="2425978"/>
            <a:ext cx="5243014" cy="6858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445417" y="4062087"/>
                <a:ext cx="7011185" cy="1708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在解法二随机半径解法中，我们计算得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𝑟𝑅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dirty="0"/>
                  <a:t>在解法三随机中点解法中，我们计算得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从而解法三不满足平移不变性，因此</a:t>
                </a:r>
                <a:r>
                  <a:rPr lang="zh-CN" altLang="en-US" sz="1800" b="1" dirty="0">
                    <a:solidFill>
                      <a:srgbClr val="333333"/>
                    </a:solidFill>
                    <a:effectLst/>
                    <a:latin typeface="PingFangSC-Semibold" panose="020B0400000000000000" charset="-122"/>
                  </a:rPr>
                  <a:t>随机半径解法 </a:t>
                </a:r>
                <a:r>
                  <a:rPr lang="zh-CN" altLang="en-US" sz="1800" dirty="0">
                    <a:solidFill>
                      <a:srgbClr val="333333"/>
                    </a:solidFill>
                    <a:effectLst/>
                    <a:latin typeface="PingFangSC-Regular" panose="020B0400000000000000" charset="-122"/>
                  </a:rPr>
                  <a:t>更合理</a:t>
                </a:r>
                <a:endParaRPr lang="zh-CN" altLang="en-US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17" y="4062087"/>
                <a:ext cx="7011185" cy="1708545"/>
              </a:xfrm>
              <a:prstGeom prst="rect">
                <a:avLst/>
              </a:prstGeom>
              <a:blipFill rotWithShape="1">
                <a:blip r:embed="rId4"/>
                <a:stretch>
                  <a:fillRect l="-4" t="-37" r="6" b="2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贝特朗悖论</a:t>
            </a:r>
            <a:br>
              <a:rPr lang="zh-CN" altLang="en-US" dirty="0"/>
            </a:br>
            <a:r>
              <a:rPr lang="zh-CN" altLang="en-US" dirty="0"/>
              <a:t>有没有唯一正确答案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2" name="Text Box 1"/>
          <p:cNvSpPr txBox="1"/>
          <p:nvPr/>
        </p:nvSpPr>
        <p:spPr>
          <a:xfrm>
            <a:off x="8428355" y="402907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左翊昆</a:t>
            </a:r>
            <a:endParaRPr lang="zh-CN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贝特朗悖论简介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不同解法的合理性分析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有没有唯一正确答案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26940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白马非马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2" name="组合 75"/>
          <p:cNvGrpSpPr/>
          <p:nvPr/>
        </p:nvGrpSpPr>
        <p:grpSpPr>
          <a:xfrm>
            <a:off x="5339125" y="5547725"/>
            <a:ext cx="720000" cy="720000"/>
            <a:chOff x="5412150" y="4420600"/>
            <a:chExt cx="720000" cy="720000"/>
          </a:xfrm>
        </p:grpSpPr>
        <p:sp>
          <p:nvSpPr>
            <p:cNvPr id="3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 b="1" dirty="0"/>
                <a:t>5</a:t>
              </a:r>
              <a:endParaRPr lang="en-US" altLang="zh-CN" sz="3200" b="1" dirty="0"/>
            </a:p>
          </p:txBody>
        </p:sp>
        <p:sp>
          <p:nvSpPr>
            <p:cNvPr id="4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矩形 71"/>
          <p:cNvSpPr/>
          <p:nvPr/>
        </p:nvSpPr>
        <p:spPr>
          <a:xfrm>
            <a:off x="6269400" y="554772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悖论的终极奥秘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605395" cy="598805"/>
          </a:xfrm>
        </p:spPr>
        <p:txBody>
          <a:bodyPr/>
          <a:lstStyle/>
          <a:p>
            <a:r>
              <a:rPr lang="zh-CN" altLang="en-US" dirty="0"/>
              <a:t>看似正确的答案</a:t>
            </a:r>
            <a:endParaRPr lang="en-US" altLang="zh-CN" dirty="0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1965960" y="1856105"/>
            <a:ext cx="8344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为什么会有许多人认为随机半径解法是正确的？</a:t>
            </a:r>
            <a:endParaRPr lang="zh-CN" altLang="en-US"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7605395" cy="598805"/>
          </a:xfrm>
        </p:spPr>
        <p:txBody>
          <a:bodyPr/>
          <a:lstStyle/>
          <a:p>
            <a:r>
              <a:rPr lang="zh-CN" altLang="en-US" dirty="0"/>
              <a:t>为什么没有唯一正确答案</a:t>
            </a:r>
            <a:endParaRPr lang="zh-CN" altLang="en-US" dirty="0"/>
          </a:p>
        </p:txBody>
      </p:sp>
      <p:pic>
        <p:nvPicPr>
          <p:cNvPr id="3" name="图片 2" descr="d8c9983bfe5169cc4ae6661c8ae21c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5" y="1111885"/>
            <a:ext cx="6327140" cy="46342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6438265"/>
            <a:ext cx="8928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图片来自https://blog.csdn.net/weixin_42428226/article/details/120091880</a:t>
            </a:r>
            <a:endParaRPr lang="zh-CN" altLang="en-US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概率的公理化</a:t>
            </a:r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7675" y="2096770"/>
            <a:ext cx="3180715" cy="2249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样本空间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Ω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：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包含所有基本结果的非空集合。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08475" y="1814830"/>
            <a:ext cx="3575685" cy="376682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en-US" altLang="zh-CN" i="1" dirty="0">
              <a:latin typeface="Cambria Math" panose="02040503050406030204" pitchFamily="18" charset="0"/>
              <a:cs typeface="Cambria Math" panose="02040503050406030204" pitchFamily="18" charset="0"/>
            </a:endParaRPr>
          </a:p>
          <a:p>
            <a:pPr algn="just"/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/>
          <p:cNvSpPr/>
          <p:nvPr/>
        </p:nvSpPr>
        <p:spPr>
          <a:xfrm>
            <a:off x="8249285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/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308636" y="1967624"/>
            <a:ext cx="3495925" cy="12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事件域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：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Ω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上的</a:t>
            </a:r>
            <a:r>
              <a:rPr lang="zh-CN" altLang="en-US" sz="2800">
                <a:sym typeface="+mn-ea"/>
              </a:rPr>
              <a:t>σ-代数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49429" y="1967624"/>
            <a:ext cx="3495925" cy="177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概率P：</a:t>
            </a:r>
            <a:endParaRPr 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>
                <a:sym typeface="+mn-ea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(Ω,F)上的函数</a:t>
            </a:r>
            <a:endParaRPr lang="en-US" altLang="zh-CN" sz="2800"/>
          </a:p>
          <a:p>
            <a:pPr>
              <a:lnSpc>
                <a:spcPct val="130000"/>
              </a:lnSpc>
            </a:pP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ight-quote-sign_36811"/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/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/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308411" y="3269234"/>
                <a:ext cx="2347595" cy="521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𝐹</m:t>
                      </m:r>
                      <m:box>
                        <m:boxPr>
                          <m:noBreak m:val="on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→</m:t>
                          </m:r>
                        </m:e>
                      </m:box>
                      <m:sSup>
                        <m:s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altLang="zh-CN" sz="2800" i="1">
                  <a:solidFill>
                    <a:schemeClr val="tx1"/>
                  </a:solidFill>
                  <a:uFillTx/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411" y="3269234"/>
                <a:ext cx="2347595" cy="521970"/>
              </a:xfrm>
              <a:prstGeom prst="rect">
                <a:avLst/>
              </a:prstGeom>
              <a:blipFill rotWithShape="1">
                <a:blip r:embed="rId1"/>
                <a:stretch>
                  <a:fillRect l="-24" t="-49" r="-57" b="-445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4308411" y="3881374"/>
                <a:ext cx="3182620" cy="521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∪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altLang="zh-CN" sz="2800" i="1">
                  <a:solidFill>
                    <a:schemeClr val="tx1"/>
                  </a:solidFill>
                  <a:uFillTx/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411" y="3881374"/>
                <a:ext cx="3182620" cy="521970"/>
              </a:xfrm>
              <a:prstGeom prst="rect">
                <a:avLst/>
              </a:prstGeom>
              <a:blipFill rotWithShape="1">
                <a:blip r:embed="rId2"/>
                <a:stretch>
                  <a:fillRect l="-18" t="-49" r="18" b="-445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308475" y="4504690"/>
            <a:ext cx="3093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可测空间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(Ω,F)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8249221" y="3217799"/>
                <a:ext cx="2245360" cy="521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)≤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21" y="3217799"/>
                <a:ext cx="2245360" cy="521970"/>
              </a:xfrm>
              <a:prstGeom prst="rect">
                <a:avLst/>
              </a:prstGeom>
              <a:blipFill rotWithShape="1">
                <a:blip r:embed="rId3"/>
                <a:stretch>
                  <a:fillRect l="-25" t="-49" r="25" b="-445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8249221" y="3620389"/>
                <a:ext cx="3185795" cy="10445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(∪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80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21" y="3620389"/>
                <a:ext cx="3185795" cy="1044575"/>
              </a:xfrm>
              <a:prstGeom prst="rect">
                <a:avLst/>
              </a:prstGeom>
              <a:blipFill rotWithShape="1">
                <a:blip r:embed="rId4"/>
                <a:stretch>
                  <a:fillRect l="-18" t="-24" r="18"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8249285" y="4504690"/>
            <a:ext cx="2776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概率空间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(Ω,F,P)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从概率空间看贝特朗悖论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白马非马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2" name="Text Box 1"/>
          <p:cNvSpPr txBox="1"/>
          <p:nvPr/>
        </p:nvSpPr>
        <p:spPr>
          <a:xfrm>
            <a:off x="8428355" y="402907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王宇恒</a:t>
            </a:r>
            <a:endParaRPr lang="zh-CN" altLang="en-US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公孙龙子</a:t>
            </a:r>
            <a:r>
              <a:rPr lang="en-US" altLang="zh-CN" dirty="0"/>
              <a:t>·</a:t>
            </a:r>
            <a:r>
              <a:rPr lang="zh-CN" altLang="en-US" dirty="0"/>
              <a:t>白马论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1725143" y="2235200"/>
                <a:ext cx="3894607" cy="169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客曰：</a:t>
                </a:r>
                <a:endPara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b="1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白马</m:t>
                      </m:r>
                      <m:r>
                        <a:rPr lang="zh-CN" altLang="en-US" sz="40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4000" b="1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马</m:t>
                      </m:r>
                    </m:oMath>
                  </m:oMathPara>
                </a14:m>
                <a:endPara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43" y="2235200"/>
                <a:ext cx="3894607" cy="1698798"/>
              </a:xfrm>
              <a:prstGeom prst="rect">
                <a:avLst/>
              </a:prstGeom>
              <a:blipFill rotWithShape="1">
                <a:blip r:embed="rId1"/>
                <a:stretch>
                  <a:fillRect l="-12" b="-82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6762821" y="2235200"/>
                <a:ext cx="3894607" cy="169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对曰：</a:t>
                </a:r>
                <a:endPara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b="1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白马</m:t>
                      </m:r>
                      <m:r>
                        <a:rPr lang="zh-CN" altLang="en-US" sz="40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4000" b="1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马</m:t>
                      </m:r>
                    </m:oMath>
                  </m:oMathPara>
                </a14:m>
                <a:endPara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21" y="2235200"/>
                <a:ext cx="3894607" cy="1698798"/>
              </a:xfrm>
              <a:prstGeom prst="rect">
                <a:avLst/>
              </a:prstGeom>
              <a:blipFill rotWithShape="1">
                <a:blip r:embed="rId2"/>
                <a:stretch>
                  <a:fillRect l="-2" r="6" b="-82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第一回合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对话气泡: 椭圆形 1"/>
          <p:cNvSpPr/>
          <p:nvPr/>
        </p:nvSpPr>
        <p:spPr>
          <a:xfrm flipH="1">
            <a:off x="6095998" y="2498406"/>
            <a:ext cx="4385188" cy="2683194"/>
          </a:xfrm>
          <a:prstGeom prst="wedgeEllipseCallou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</a:rPr>
              <a:t>马，命形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ctr"/>
            <a:r>
              <a:rPr lang="zh-CN" altLang="en-US" sz="4000" dirty="0">
                <a:solidFill>
                  <a:schemeClr val="tx1"/>
                </a:solidFill>
              </a:rPr>
              <a:t>白，命色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8" name="对话气泡: 椭圆形 7"/>
          <p:cNvSpPr/>
          <p:nvPr/>
        </p:nvSpPr>
        <p:spPr>
          <a:xfrm>
            <a:off x="1075351" y="1567812"/>
            <a:ext cx="4746221" cy="212815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  <a:effectLst/>
              </a:rPr>
              <a:t>为何白马非马？</a:t>
            </a:r>
            <a:endParaRPr lang="zh-CN" altLang="en-US" sz="4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第二回合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对话气泡: 椭圆形 1"/>
          <p:cNvSpPr/>
          <p:nvPr/>
        </p:nvSpPr>
        <p:spPr>
          <a:xfrm flipH="1">
            <a:off x="4305318" y="2845627"/>
            <a:ext cx="7567626" cy="2683194"/>
          </a:xfrm>
          <a:prstGeom prst="wedgeEllipseCallou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</a:rPr>
              <a:t>求马？黄、黑马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ctr"/>
            <a:r>
              <a:rPr lang="zh-CN" altLang="en-US" sz="4000" dirty="0">
                <a:solidFill>
                  <a:schemeClr val="tx1"/>
                </a:solidFill>
              </a:rPr>
              <a:t>求白马？黄、黑马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对话气泡: 椭圆形 7"/>
              <p:cNvSpPr/>
              <p:nvPr/>
            </p:nvSpPr>
            <p:spPr>
              <a:xfrm>
                <a:off x="319056" y="979403"/>
                <a:ext cx="5105135" cy="2128155"/>
              </a:xfrm>
              <a:prstGeom prst="wedgeEllipseCallou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有白马</m:t>
                      </m:r>
                      <m:r>
                        <a:rPr lang="zh-CN" altLang="en-US" sz="4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有马</m:t>
                      </m:r>
                    </m:oMath>
                  </m:oMathPara>
                </a14:m>
                <a:endParaRPr lang="zh-CN" altLang="en-US" sz="40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对话气泡: 椭圆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56" y="979403"/>
                <a:ext cx="5105135" cy="2128155"/>
              </a:xfrm>
              <a:prstGeom prst="wedgeEllipseCallout">
                <a:avLst/>
              </a:prstGeom>
              <a:blipFill rotWithShape="1">
                <a:blip r:embed="rId1"/>
                <a:stretch>
                  <a:fillRect l="-130" t="-309" r="-124" b="-1286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0" name="墨迹 19"/>
              <p14:cNvContentPartPr/>
              <p14:nvPr/>
            </p14:nvContentPartPr>
            <p14:xfrm>
              <a:off x="-198286" y="37425"/>
              <a:ext cx="36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"/>
            </p:blipFill>
            <p:spPr>
              <a:xfrm>
                <a:off x="-198286" y="37425"/>
                <a:ext cx="360" cy="360"/>
              </a:xfrm>
              <a:prstGeom prst="rect"/>
            </p:spPr>
          </p:pic>
        </mc:Fallback>
      </mc:AlternateContent>
      <p:grpSp>
        <p:nvGrpSpPr>
          <p:cNvPr id="42" name="组合 41"/>
          <p:cNvGrpSpPr/>
          <p:nvPr/>
        </p:nvGrpSpPr>
        <p:grpSpPr>
          <a:xfrm>
            <a:off x="10086194" y="3663705"/>
            <a:ext cx="745200" cy="1229040"/>
            <a:chOff x="10086194" y="3663705"/>
            <a:chExt cx="745200" cy="12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4" p14:bwMode="auto">
              <p14:nvContentPartPr>
                <p14:cNvPr id="38" name="墨迹 37"/>
                <p14:cNvContentPartPr/>
                <p14:nvPr/>
              </p14:nvContentPartPr>
              <p14:xfrm>
                <a:off x="10086194" y="3663705"/>
                <a:ext cx="623880" cy="492840"/>
              </p14:xfrm>
            </p:contentPart>
          </mc:Choice>
          <mc:Fallback xmlns="">
            <p:pic>
              <p:nvPicPr>
                <p:cNvPr id="38" name="墨迹 37"/>
              </p:nvPicPr>
              <p:blipFill>
                <a:blip r:embed="rId5"/>
              </p:blipFill>
              <p:spPr>
                <a:xfrm>
                  <a:off x="10086194" y="3663705"/>
                  <a:ext cx="623880" cy="49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6" p14:bwMode="auto">
              <p14:nvContentPartPr>
                <p14:cNvPr id="39" name="墨迹 38"/>
                <p14:cNvContentPartPr/>
                <p14:nvPr/>
              </p14:nvContentPartPr>
              <p14:xfrm>
                <a:off x="10280954" y="4288665"/>
                <a:ext cx="550440" cy="604080"/>
              </p14:xfrm>
            </p:contentPart>
          </mc:Choice>
          <mc:Fallback xmlns="">
            <p:pic>
              <p:nvPicPr>
                <p:cNvPr id="39" name="墨迹 38"/>
              </p:nvPicPr>
              <p:blipFill>
                <a:blip r:embed="rId7"/>
              </p:blipFill>
              <p:spPr>
                <a:xfrm>
                  <a:off x="10280954" y="4288665"/>
                  <a:ext cx="550440" cy="604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8" p14:bwMode="auto">
              <p14:nvContentPartPr>
                <p14:cNvPr id="41" name="墨迹 40"/>
                <p14:cNvContentPartPr/>
                <p14:nvPr/>
              </p14:nvContentPartPr>
              <p14:xfrm>
                <a:off x="10359794" y="4392345"/>
                <a:ext cx="451800" cy="455400"/>
              </p14:xfrm>
            </p:contentPart>
          </mc:Choice>
          <mc:Fallback xmlns="">
            <p:pic>
              <p:nvPicPr>
                <p:cNvPr id="41" name="墨迹 40"/>
              </p:nvPicPr>
              <p:blipFill>
                <a:blip r:embed="rId9"/>
              </p:blipFill>
              <p:spPr>
                <a:xfrm>
                  <a:off x="10359794" y="4392345"/>
                  <a:ext cx="451800" cy="45540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第三回合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对话气泡: 椭圆形 1"/>
              <p:cNvSpPr/>
              <p:nvPr/>
            </p:nvSpPr>
            <p:spPr>
              <a:xfrm flipH="1">
                <a:off x="6095998" y="2498406"/>
                <a:ext cx="4385188" cy="2683194"/>
              </a:xfrm>
              <a:prstGeom prst="wedgeEllipseCallou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马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与白</m:t>
                      </m:r>
                      <m:r>
                        <a:rPr lang="zh-CN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马</m:t>
                      </m:r>
                    </m:oMath>
                  </m:oMathPara>
                </a14:m>
                <a:endParaRPr lang="zh-CN" altLang="en-US" sz="40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2" name="对话气泡: 椭圆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95998" y="2498406"/>
                <a:ext cx="4385188" cy="2683194"/>
              </a:xfrm>
              <a:prstGeom prst="wedgeEllipseCallout">
                <a:avLst/>
              </a:prstGeom>
              <a:blipFill rotWithShape="1">
                <a:blip r:embed="rId1"/>
                <a:stretch>
                  <a:fillRect l="-159" t="-248" r="-133" b="-12827"/>
                </a:stretch>
              </a:blipFill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对话气泡: 椭圆形 7"/>
          <p:cNvSpPr/>
          <p:nvPr/>
        </p:nvSpPr>
        <p:spPr>
          <a:xfrm>
            <a:off x="622864" y="1412367"/>
            <a:ext cx="5551693" cy="212815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4000" kern="0" dirty="0">
                <a:solidFill>
                  <a:srgbClr val="333333"/>
                </a:solidFill>
                <a:effectLst/>
                <a:latin typeface="+mn-ea"/>
                <a:cs typeface="Helvetica" pitchFamily="34" charset="0"/>
              </a:rPr>
              <a:t>若有色马皆非马，则天下无马</a:t>
            </a:r>
            <a:endParaRPr lang="zh-CN" altLang="en-US" sz="4000" dirty="0">
              <a:solidFill>
                <a:schemeClr val="tx1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第四回合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对话气泡: 椭圆形 1"/>
              <p:cNvSpPr/>
              <p:nvPr/>
            </p:nvSpPr>
            <p:spPr>
              <a:xfrm flipH="1">
                <a:off x="5208194" y="2166656"/>
                <a:ext cx="6603591" cy="1948617"/>
              </a:xfrm>
              <a:prstGeom prst="wedgeEllipseCallou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有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白</m:t>
                      </m:r>
                      <m:r>
                        <a:rPr lang="zh-CN" altLang="en-US" sz="4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马⇒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有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黄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马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</m:oMath>
                  </m:oMathPara>
                </a14:m>
                <a:endParaRPr lang="zh-CN" altLang="en-US" sz="40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2" name="对话气泡: 椭圆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208194" y="2166656"/>
                <a:ext cx="6603591" cy="1948617"/>
              </a:xfrm>
              <a:prstGeom prst="wedgeEllipseCallout">
                <a:avLst/>
              </a:prstGeom>
              <a:blipFill rotWithShape="1">
                <a:blip r:embed="rId1"/>
                <a:stretch>
                  <a:fillRect l="-105" t="-360" r="-84" b="-12848"/>
                </a:stretch>
              </a:blipFill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对话气泡: 椭圆形 7"/>
          <p:cNvSpPr/>
          <p:nvPr/>
        </p:nvSpPr>
        <p:spPr>
          <a:xfrm>
            <a:off x="75416" y="941822"/>
            <a:ext cx="6245778" cy="146915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  <a:effectLst/>
              </a:rPr>
              <a:t>相与以不相与为名</a:t>
            </a:r>
            <a:endParaRPr lang="zh-CN" altLang="en-US" sz="4000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对话气泡: 椭圆形 8"/>
          <p:cNvSpPr/>
          <p:nvPr/>
        </p:nvSpPr>
        <p:spPr>
          <a:xfrm>
            <a:off x="1609039" y="4075137"/>
            <a:ext cx="3007150" cy="146915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  <a:effectLst/>
              </a:rPr>
              <a:t>未可</a:t>
            </a:r>
            <a:endParaRPr lang="zh-CN" altLang="en-US" sz="40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208194" y="1479945"/>
            <a:ext cx="606240" cy="647640"/>
            <a:chOff x="5208194" y="1479945"/>
            <a:chExt cx="606240" cy="6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2" p14:bwMode="auto">
              <p14:nvContentPartPr>
                <p14:cNvPr id="13" name="墨迹 12"/>
                <p14:cNvContentPartPr/>
                <p14:nvPr/>
              </p14:nvContentPartPr>
              <p14:xfrm>
                <a:off x="5208194" y="1517385"/>
                <a:ext cx="560880" cy="576000"/>
              </p14:xfrm>
            </p:contentPart>
          </mc:Choice>
          <mc:Fallback xmlns="">
            <p:pic>
              <p:nvPicPr>
                <p:cNvPr id="13" name="墨迹 12"/>
              </p:nvPicPr>
              <p:blipFill>
                <a:blip r:embed="rId3"/>
              </p:blipFill>
              <p:spPr>
                <a:xfrm>
                  <a:off x="5208194" y="1517385"/>
                  <a:ext cx="560880" cy="576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4" p14:bwMode="auto">
              <p14:nvContentPartPr>
                <p14:cNvPr id="14" name="墨迹 13"/>
                <p14:cNvContentPartPr/>
                <p14:nvPr/>
              </p14:nvContentPartPr>
              <p14:xfrm>
                <a:off x="5316554" y="1479945"/>
                <a:ext cx="497880" cy="647640"/>
              </p14:xfrm>
            </p:contentPart>
          </mc:Choice>
          <mc:Fallback xmlns="">
            <p:pic>
              <p:nvPicPr>
                <p:cNvPr id="14" name="墨迹 13"/>
              </p:nvPicPr>
              <p:blipFill>
                <a:blip r:embed="rId5"/>
              </p:blipFill>
              <p:spPr>
                <a:xfrm>
                  <a:off x="5316554" y="1479945"/>
                  <a:ext cx="497880" cy="64764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贝特朗悖论简介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2" name="Text Box 1"/>
          <p:cNvSpPr txBox="1"/>
          <p:nvPr/>
        </p:nvSpPr>
        <p:spPr>
          <a:xfrm>
            <a:off x="8275955" y="402907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阿尔乔姆</a:t>
            </a:r>
            <a:endParaRPr lang="zh-CN" alt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第四回合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对话气泡: 椭圆形 1"/>
              <p:cNvSpPr/>
              <p:nvPr/>
            </p:nvSpPr>
            <p:spPr>
              <a:xfrm flipH="1">
                <a:off x="2875174" y="857328"/>
                <a:ext cx="7841681" cy="2338359"/>
              </a:xfrm>
              <a:prstGeom prst="wedgeEllipseCallou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你说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，有白马⇒有马</m:t>
                      </m:r>
                    </m:oMath>
                  </m:oMathPara>
                </a14:m>
                <a:endParaRPr lang="en-US" altLang="zh-CN" sz="4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有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白</m:t>
                      </m:r>
                      <m:r>
                        <a:rPr lang="zh-CN" altLang="en-US" sz="4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马⇏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有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黄</m:t>
                      </m:r>
                      <m:r>
                        <a:rPr lang="zh-CN" altLang="en-US" sz="4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马</m:t>
                      </m:r>
                    </m:oMath>
                  </m:oMathPara>
                </a14:m>
                <a:endParaRPr lang="en-US" altLang="zh-CN" sz="4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4000" dirty="0">
                    <a:solidFill>
                      <a:schemeClr val="tx1"/>
                    </a:solidFill>
                  </a:rPr>
                  <a:t>那么，黄马非马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对话气泡: 椭圆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75174" y="857328"/>
                <a:ext cx="7841681" cy="2338359"/>
              </a:xfrm>
              <a:prstGeom prst="wedgeEllipseCallout">
                <a:avLst/>
              </a:prstGeom>
              <a:blipFill rotWithShape="1">
                <a:blip r:embed="rId1"/>
                <a:stretch>
                  <a:fillRect l="-88" t="-302" r="-73" b="-12802"/>
                </a:stretch>
              </a:blipFill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椭圆形 8"/>
          <p:cNvSpPr/>
          <p:nvPr/>
        </p:nvSpPr>
        <p:spPr>
          <a:xfrm flipH="1">
            <a:off x="2805451" y="3648114"/>
            <a:ext cx="6581097" cy="2338359"/>
          </a:xfrm>
          <a:prstGeom prst="wedgeEllipseCallou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4000" kern="0" dirty="0">
                <a:solidFill>
                  <a:srgbClr val="333333"/>
                </a:solidFill>
                <a:effectLst/>
                <a:latin typeface="+mn-ea"/>
                <a:cs typeface="Helvetica" pitchFamily="34" charset="0"/>
              </a:rPr>
              <a:t>白者不定所白</a:t>
            </a:r>
            <a:endParaRPr lang="en-US" altLang="zh-CN" sz="4000" kern="0" dirty="0">
              <a:solidFill>
                <a:srgbClr val="333333"/>
              </a:solidFill>
              <a:effectLst/>
              <a:latin typeface="+mn-ea"/>
              <a:cs typeface="Helvetica" pitchFamily="34" charset="0"/>
            </a:endParaRPr>
          </a:p>
          <a:p>
            <a:pPr algn="ctr"/>
            <a:r>
              <a:rPr lang="zh-CN" altLang="zh-CN" sz="4000" kern="0" dirty="0">
                <a:solidFill>
                  <a:srgbClr val="333333"/>
                </a:solidFill>
                <a:effectLst/>
                <a:latin typeface="+mn-ea"/>
                <a:cs typeface="Helvetica" pitchFamily="34" charset="0"/>
              </a:rPr>
              <a:t>马者无去取于色</a:t>
            </a:r>
            <a:r>
              <a:rPr lang="zh-CN" altLang="en-US" sz="4000" kern="0" dirty="0">
                <a:solidFill>
                  <a:srgbClr val="333333"/>
                </a:solidFill>
                <a:latin typeface="+mn-ea"/>
                <a:cs typeface="Helvetica" pitchFamily="34" charset="0"/>
              </a:rPr>
              <a:t>，</a:t>
            </a:r>
            <a:r>
              <a:rPr lang="zh-CN" altLang="zh-CN" sz="4000" kern="0" dirty="0">
                <a:solidFill>
                  <a:srgbClr val="333333"/>
                </a:solidFill>
                <a:effectLst/>
                <a:latin typeface="+mn-ea"/>
                <a:cs typeface="Helvetica" pitchFamily="34" charset="0"/>
              </a:rPr>
              <a:t>无去者非有去也</a:t>
            </a:r>
            <a:endParaRPr lang="zh-CN" altLang="en-US" sz="40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67712" y="6438900"/>
            <a:ext cx="4102687" cy="419100"/>
          </a:xfrm>
        </p:spPr>
        <p:txBody>
          <a:bodyPr/>
          <a:lstStyle/>
          <a:p>
            <a:endParaRPr lang="zh-CN" altLang="en-US" sz="1200" dirty="0">
              <a:latin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862049" y="6438900"/>
            <a:ext cx="1827188" cy="419100"/>
          </a:xfrm>
        </p:spPr>
        <p:txBody>
          <a:bodyPr/>
          <a:lstStyle/>
          <a:p>
            <a:r>
              <a:rPr lang="zh-CN" altLang="en-US" sz="1200" dirty="0">
                <a:latin typeface="+mn-ea"/>
              </a:rPr>
              <a:t>冯友兰</a:t>
            </a:r>
            <a:r>
              <a:rPr lang="en-US" altLang="zh-CN" sz="1200" dirty="0">
                <a:latin typeface="+mn-ea"/>
              </a:rPr>
              <a:t>《</a:t>
            </a:r>
            <a:r>
              <a:rPr lang="zh-CN" altLang="en-US" sz="1200" dirty="0">
                <a:latin typeface="+mn-ea"/>
              </a:rPr>
              <a:t>中国哲学简史</a:t>
            </a:r>
            <a:r>
              <a:rPr lang="en-US" altLang="zh-CN" sz="1200" dirty="0">
                <a:latin typeface="+mn-ea"/>
              </a:rPr>
              <a:t>》</a:t>
            </a:r>
            <a:endParaRPr lang="zh-CN" altLang="en-US" sz="1200" dirty="0">
              <a:latin typeface="+mn-ea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7424" y="1964133"/>
            <a:ext cx="3495925" cy="171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内涵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马：一种动物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白：一种颜色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/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/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387893" y="1915400"/>
            <a:ext cx="3495925" cy="227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外延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马：包括一切的马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白马：只包括白色的马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28362" y="1918413"/>
            <a:ext cx="3495925" cy="2274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作为共相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马：一切马的本质属性，即“马作为马”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ight-quote-sign_36811"/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/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/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悖论的终极奥秘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238875" y="4594225"/>
            <a:ext cx="5648325" cy="217233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贝特朗悖论：均匀</a:t>
            </a: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白马非马：逻辑是非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数学史上的悖论数不胜数，思想史上的悖论引人深思。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05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2" name="Text Box 1"/>
          <p:cNvSpPr txBox="1"/>
          <p:nvPr/>
        </p:nvSpPr>
        <p:spPr>
          <a:xfrm>
            <a:off x="8428355" y="402907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徐惠东</a:t>
            </a:r>
            <a:endParaRPr lang="zh-CN" altLang="en-US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祖父悖论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71195" y="6449060"/>
            <a:ext cx="9673590" cy="419100"/>
          </a:xfrm>
        </p:spPr>
        <p:txBody>
          <a:bodyPr/>
          <a:lstStyle/>
          <a:p>
            <a:r>
              <a:rPr lang="zh-CN" altLang="en-US" sz="1200">
                <a:latin typeface="+mn-ea"/>
                <a:cs typeface="+mn-ea"/>
              </a:rPr>
              <a:t>上图来自 </a:t>
            </a:r>
            <a:r>
              <a:rPr lang="en-US" altLang="zh-CN" sz="1200">
                <a:latin typeface="+mn-ea"/>
                <a:cs typeface="+mn-ea"/>
              </a:rPr>
              <a:t>bilibili https://www.bilibili.com/video/BV1Ps4114716/		</a:t>
            </a:r>
            <a:r>
              <a:rPr lang="zh-CN" altLang="en-US" sz="1200">
                <a:latin typeface="+mn-ea"/>
                <a:cs typeface="+mn-ea"/>
              </a:rPr>
              <a:t>下图来自博客 https://kknews.cc/zh-my/essay/am9jjzj.html</a:t>
            </a:r>
            <a:endParaRPr lang="zh-CN" altLang="en-US" sz="1200">
              <a:latin typeface="+mn-ea"/>
              <a:cs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74765" y="1782445"/>
            <a:ext cx="5180330" cy="15297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现在的你回到过去，消灭祖父，那么随着时间线推移，我将不会出生，那么是谁消灭了我的祖父呢？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祖父悖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014095"/>
            <a:ext cx="4905375" cy="3065780"/>
          </a:xfrm>
          <a:prstGeom prst="rect">
            <a:avLst/>
          </a:prstGeom>
        </p:spPr>
      </p:pic>
      <p:pic>
        <p:nvPicPr>
          <p:cNvPr id="6" name="Picture 5" descr="祖父悖论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95" y="4205605"/>
            <a:ext cx="3860165" cy="2108200"/>
          </a:xfrm>
          <a:prstGeom prst="rect">
            <a:avLst/>
          </a:prstGeom>
        </p:spPr>
      </p:pic>
      <p:sp>
        <p:nvSpPr>
          <p:cNvPr id="7" name="文本框 39"/>
          <p:cNvSpPr txBox="1"/>
          <p:nvPr/>
        </p:nvSpPr>
        <p:spPr>
          <a:xfrm>
            <a:off x="5576570" y="4494530"/>
            <a:ext cx="5180330" cy="10502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看似杜绝了时间旅行的可能性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实际上引导了平行宇宙理论的发展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en-US" altLang="zh-CN" dirty="0"/>
              <a:t>Shepard's Tone &amp; Escher Waterfall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5315585" y="1015365"/>
            <a:ext cx="6076315" cy="905510"/>
          </a:xfrm>
        </p:spPr>
        <p:txBody>
          <a:bodyPr/>
          <a:lstStyle/>
          <a:p>
            <a:r>
              <a:rPr lang="zh-CN" altLang="en-US" sz="1200">
                <a:latin typeface="+mn-ea"/>
                <a:cs typeface="+mn-ea"/>
              </a:rPr>
              <a:t>音频来自 </a:t>
            </a:r>
            <a:r>
              <a:rPr lang="en-US" altLang="zh-CN" sz="1200">
                <a:latin typeface="+mn-ea"/>
                <a:cs typeface="+mn-ea"/>
              </a:rPr>
              <a:t>YouTube </a:t>
            </a:r>
            <a:r>
              <a:rPr lang="zh-CN" altLang="en-US" sz="1200">
                <a:latin typeface="+mn-ea"/>
                <a:cs typeface="+mn-ea"/>
              </a:rPr>
              <a:t>https://www.youtube.com/watch?v=u9VMfdG873E</a:t>
            </a:r>
            <a:endParaRPr lang="zh-CN" altLang="en-US" sz="1200">
              <a:latin typeface="+mn-ea"/>
              <a:cs typeface="+mn-ea"/>
            </a:endParaRPr>
          </a:p>
          <a:p>
            <a:r>
              <a:rPr lang="zh-CN" altLang="en-US" sz="1200">
                <a:latin typeface="+mn-ea"/>
                <a:cs typeface="+mn-ea"/>
              </a:rPr>
              <a:t>图片来自 知乎 https://www.zhihu.com/question/19760244</a:t>
            </a:r>
            <a:endParaRPr lang="zh-CN" altLang="en-US" sz="1200">
              <a:latin typeface="+mn-ea"/>
              <a:cs typeface="+mn-ea"/>
            </a:endParaRPr>
          </a:p>
          <a:p>
            <a:r>
              <a:rPr lang="zh-CN" altLang="en-US" sz="1200">
                <a:latin typeface="+mn-ea"/>
                <a:cs typeface="+mn-ea"/>
              </a:rPr>
              <a:t>视频来自 </a:t>
            </a:r>
            <a:r>
              <a:rPr lang="en-US" altLang="zh-CN" sz="1200">
                <a:latin typeface="+mn-ea"/>
                <a:cs typeface="+mn-ea"/>
              </a:rPr>
              <a:t>YouTube https://www.youtube.com/watch?v=g-BwHE0fD9Y</a:t>
            </a:r>
            <a:endParaRPr lang="en-US" altLang="zh-CN" sz="1200">
              <a:latin typeface="+mn-ea"/>
              <a:cs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39"/>
          <p:cNvSpPr txBox="1"/>
          <p:nvPr/>
        </p:nvSpPr>
        <p:spPr>
          <a:xfrm>
            <a:off x="338455" y="3310255"/>
            <a:ext cx="4752340" cy="5708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耳听为虚，眼见也不一定为实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10-Hours-of-Infinite-Fractal-and-Falling-Shepards-Tone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63880" y="1478280"/>
            <a:ext cx="1276350" cy="865505"/>
          </a:xfrm>
          <a:prstGeom prst="rect">
            <a:avLst/>
          </a:prstGeom>
        </p:spPr>
      </p:pic>
      <p:pic>
        <p:nvPicPr>
          <p:cNvPr id="9" name="Picture 8" descr="ShepardT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70" y="1015365"/>
            <a:ext cx="3184525" cy="1791335"/>
          </a:xfrm>
          <a:prstGeom prst="rect">
            <a:avLst/>
          </a:prstGeom>
        </p:spPr>
      </p:pic>
      <p:pic>
        <p:nvPicPr>
          <p:cNvPr id="10" name="EscherWaterfall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15585" y="2148205"/>
            <a:ext cx="6497320" cy="3446780"/>
          </a:xfrm>
          <a:prstGeom prst="rect">
            <a:avLst/>
          </a:prstGeom>
        </p:spPr>
      </p:pic>
      <p:sp>
        <p:nvSpPr>
          <p:cNvPr id="11" name="文本框 39"/>
          <p:cNvSpPr txBox="1"/>
          <p:nvPr/>
        </p:nvSpPr>
        <p:spPr>
          <a:xfrm>
            <a:off x="573405" y="4394835"/>
            <a:ext cx="4282440" cy="18897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友情提示：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如果不想产生幻觉，请不要长时间收听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Shepard's Tone ~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如果想接受视觉冲击，请移步纪念碑谷游戏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0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200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电车难题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18770" y="6438900"/>
            <a:ext cx="7919720" cy="419100"/>
          </a:xfrm>
        </p:spPr>
        <p:txBody>
          <a:bodyPr/>
          <a:lstStyle/>
          <a:p>
            <a:r>
              <a:rPr lang="zh-CN" altLang="en-US" sz="1200"/>
              <a:t>图片来自博客 https://blog.csdn.net/UFv59to8/article/details/106045184</a:t>
            </a:r>
            <a:endParaRPr lang="zh-CN" altLang="en-US" sz="1200"/>
          </a:p>
        </p:txBody>
      </p:sp>
      <p:sp>
        <p:nvSpPr>
          <p:cNvPr id="15" name="文本框 14"/>
          <p:cNvSpPr txBox="1"/>
          <p:nvPr/>
        </p:nvSpPr>
        <p:spPr>
          <a:xfrm>
            <a:off x="6762750" y="1938020"/>
            <a:ext cx="4380230" cy="10502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拉动拉杆：救下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个杀死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不作为：救下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个杀死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电车难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490" y="1555750"/>
            <a:ext cx="5307330" cy="3747135"/>
          </a:xfrm>
          <a:prstGeom prst="rect">
            <a:avLst/>
          </a:prstGeom>
        </p:spPr>
      </p:pic>
      <p:sp>
        <p:nvSpPr>
          <p:cNvPr id="6" name="文本框 14"/>
          <p:cNvSpPr txBox="1"/>
          <p:nvPr/>
        </p:nvSpPr>
        <p:spPr>
          <a:xfrm>
            <a:off x="6762750" y="3431540"/>
            <a:ext cx="4380865" cy="152971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现实生活中，很多事情不存在完全道德的做法，而人常常不得不违背自己的道德准则。</a:t>
            </a:r>
            <a:endParaRPr lang="zh-CN" altLang="en-US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薛定谔的猫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18770" y="6438900"/>
            <a:ext cx="6188710" cy="419100"/>
          </a:xfrm>
        </p:spPr>
        <p:txBody>
          <a:bodyPr/>
          <a:lstStyle/>
          <a:p>
            <a:r>
              <a:rPr lang="zh-CN" altLang="en-US" sz="1200">
                <a:latin typeface="+mn-ea"/>
                <a:cs typeface="+mn-ea"/>
              </a:rPr>
              <a:t>图片来自 </a:t>
            </a:r>
            <a:r>
              <a:rPr lang="en-US" altLang="zh-CN" sz="1200">
                <a:latin typeface="+mn-ea"/>
                <a:cs typeface="+mn-ea"/>
              </a:rPr>
              <a:t>Wikipedia https://en.wikipedia.org/wiki/Schr%C3%B6dinger%27s_cat</a:t>
            </a:r>
            <a:endParaRPr lang="en-US" altLang="zh-CN" sz="1200">
              <a:latin typeface="+mn-ea"/>
              <a:cs typeface="+mn-ea"/>
            </a:endParaRPr>
          </a:p>
        </p:txBody>
      </p:sp>
      <p:sp>
        <p:nvSpPr>
          <p:cNvPr id="7" name="文本框 39"/>
          <p:cNvSpPr txBox="1"/>
          <p:nvPr/>
        </p:nvSpPr>
        <p:spPr>
          <a:xfrm>
            <a:off x="1036955" y="5757545"/>
            <a:ext cx="5180330" cy="5708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事在人为，蝴蝶效应</a:t>
            </a:r>
            <a:endParaRPr lang="zh-CN" altLang="en-US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7" descr="Schrodingers_cat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7395" y="1061085"/>
            <a:ext cx="5760085" cy="30607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6955" y="4444365"/>
            <a:ext cx="5180965" cy="10502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不打开箱子：永远不知道猫的死活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打开箱子：可能会改变猫的死活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14"/>
          <p:cNvSpPr txBox="1"/>
          <p:nvPr/>
        </p:nvSpPr>
        <p:spPr>
          <a:xfrm>
            <a:off x="6972935" y="1061085"/>
            <a:ext cx="4522470" cy="5367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人生亦是如此，一个小小的举动可能影响你的一生。</a:t>
            </a:r>
            <a:endParaRPr lang="zh-CN" altLang="en-US" sz="2400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正所谓谋事在人，成事在天。既然我们无法左右命运的安排，不如活在当下，认真做好每一件事，善待身边每一个人。</a:t>
            </a:r>
            <a:endParaRPr lang="zh-CN" altLang="en-US" sz="2400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悖论无穷无尽，人生只有一次。祝愿所有人都能在悖论的思考中领悟人生的真谛！</a:t>
            </a:r>
            <a:endParaRPr lang="zh-CN" altLang="en-US" sz="2400" dirty="0"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Bertrand,</a:t>
            </a:r>
            <a:r>
              <a:rPr lang="en-US" altLang="zh-CN" dirty="0"/>
              <a:t> </a:t>
            </a:r>
            <a:r>
              <a:rPr lang="zh-CN" altLang="en-US" dirty="0"/>
              <a:t>Marcel</a:t>
            </a:r>
            <a:r>
              <a:rPr lang="en-US" altLang="zh-CN" dirty="0"/>
              <a:t>-</a:t>
            </a:r>
            <a:r>
              <a:rPr lang="zh-CN" altLang="en-US" dirty="0"/>
              <a:t>Alexandre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8770" y="6438900"/>
            <a:ext cx="5373370" cy="419100"/>
          </a:xfrm>
        </p:spPr>
        <p:txBody>
          <a:bodyPr/>
          <a:lstStyle/>
          <a:p>
            <a:r>
              <a:rPr lang="zh-CN" altLang="en-US" sz="1400"/>
              <a:t>https://en.wikipedia.org/wiki/Joseph_Bertrand</a:t>
            </a:r>
            <a:endParaRPr lang="zh-CN" altLang="en-US" sz="1400"/>
          </a:p>
        </p:txBody>
      </p:sp>
      <p:sp>
        <p:nvSpPr>
          <p:cNvPr id="9" name="矩形: 圆角 8"/>
          <p:cNvSpPr/>
          <p:nvPr/>
        </p:nvSpPr>
        <p:spPr>
          <a:xfrm>
            <a:off x="932476" y="135477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Picture 7" descr="C:\Users\deenk\Downloads\Bertran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5295" y="2073275"/>
            <a:ext cx="2459990" cy="2934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4470400" y="2073275"/>
            <a:ext cx="65335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Born March 11, 1822, Paris, France—died April 5, 1900, Paris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Bertrand graduated from the École Polytechnique in 1839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 1889 Bertrand’s research on infinitesimal analysis led to his important work, Calcul des probabilités (“Calculus of Probabilities”), which introduced the problem known as Bertrand’s paradox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Bertrand’s valuable works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z="1000"/>
              <a:t>http://www.dimostriamogoldbach.it/en/bertrand-path/?doing_wp_cron=1650751471.9631350040435791015625</a:t>
            </a:r>
            <a:endParaRPr lang="zh-CN" altLang="en-US" sz="100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170" y="6438900"/>
            <a:ext cx="7075170" cy="419100"/>
          </a:xfrm>
        </p:spPr>
        <p:txBody>
          <a:bodyPr/>
          <a:lstStyle/>
          <a:p>
            <a:r>
              <a:rPr lang="zh-CN" altLang="en-US" sz="1200"/>
              <a:t>https://www.abebooks.com/first-edition/Calcul-Probabilit%C3%A9s-BERTRAND-Joseph-Louis-Fran%C3%A7ois/30757184839/bd</a:t>
            </a:r>
            <a:endParaRPr lang="zh-CN" altLang="en-US" sz="1200"/>
          </a:p>
        </p:txBody>
      </p:sp>
      <p:pic>
        <p:nvPicPr>
          <p:cNvPr id="108" name="Picture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864870" y="1703070"/>
            <a:ext cx="5497195" cy="1704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795145" y="977265"/>
            <a:ext cx="3636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Bertrand postulate</a:t>
            </a:r>
            <a:endParaRPr lang="en-US" sz="2800"/>
          </a:p>
        </p:txBody>
      </p:sp>
      <p:pic>
        <p:nvPicPr>
          <p:cNvPr id="109" name="Picture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7399655" y="1835150"/>
            <a:ext cx="2842260" cy="460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Box 8"/>
          <p:cNvSpPr txBox="1"/>
          <p:nvPr/>
        </p:nvSpPr>
        <p:spPr>
          <a:xfrm>
            <a:off x="7002780" y="977265"/>
            <a:ext cx="4093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Calcul des probabilités</a:t>
            </a:r>
            <a:endParaRPr 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Bertrand’s formulation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8770" y="6438900"/>
            <a:ext cx="8999220" cy="419100"/>
          </a:xfrm>
        </p:spPr>
        <p:txBody>
          <a:bodyPr/>
          <a:lstStyle/>
          <a:p>
            <a:r>
              <a:rPr lang="zh-CN" altLang="en-US" sz="1400"/>
              <a:t>Tissler, P.E. (March 1984), “Bertrand’s Paradox”, The Mathematical Gazette (The Mathematical Association) 68 (443): 15–19, doi:10.2307/3615385</a:t>
            </a:r>
            <a:endParaRPr lang="zh-CN" altLang="en-US" sz="1400"/>
          </a:p>
        </p:txBody>
      </p:sp>
      <p:sp>
        <p:nvSpPr>
          <p:cNvPr id="2" name="Text Box 1"/>
          <p:cNvSpPr txBox="1"/>
          <p:nvPr/>
        </p:nvSpPr>
        <p:spPr>
          <a:xfrm>
            <a:off x="1041400" y="965200"/>
            <a:ext cx="101092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i="1">
                <a:solidFill>
                  <a:srgbClr val="FF0000"/>
                </a:solidFill>
              </a:rPr>
              <a:t>Consider an equilateral triangle inscribed in a circle. Suppose a chord of the circle is chosen at random. What is the probability that the chord is longer than a side of the triangle?</a:t>
            </a:r>
            <a:endParaRPr lang="en-US" sz="2400" b="1" i="1">
              <a:solidFill>
                <a:srgbClr val="FF0000"/>
              </a:solidFill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" y="2320290"/>
            <a:ext cx="4667250" cy="3402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Picture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5005705" y="2824480"/>
            <a:ext cx="2495550" cy="2394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Picture 111"/>
          <p:cNvPicPr/>
          <p:nvPr/>
        </p:nvPicPr>
        <p:blipFill>
          <a:blip r:embed="rId3"/>
          <a:stretch>
            <a:fillRect/>
          </a:stretch>
        </p:blipFill>
        <p:spPr>
          <a:xfrm>
            <a:off x="8529955" y="2824480"/>
            <a:ext cx="2620645" cy="2367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9596120" cy="59880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Solution 1: The “randon endpoints” method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z="1400"/>
              <a:t>http://www.scratch-blog.com/2015/01/bertrands-random-chord-paradox-methods.html</a:t>
            </a:r>
            <a:endParaRPr lang="zh-CN" altLang="en-US" sz="140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bertran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770" y="865505"/>
            <a:ext cx="5261610" cy="45974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997575" y="996315"/>
            <a:ext cx="598233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We generate the random chord by randomly choosing its end on the circle.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By symmetry, we can fix one of the ends. The moving end generates a chord with a length greater than the square root of 3 when it's on the portion away from the fixed end, with length one third of the circle length.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So, the probability that the random chord has a length greater than the square root of 3 is 1/3.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9556115" cy="598805"/>
          </a:xfrm>
        </p:spPr>
        <p:txBody>
          <a:bodyPr/>
          <a:lstStyle/>
          <a:p>
            <a:r>
              <a:rPr lang="en-US" altLang="zh-CN" dirty="0"/>
              <a:t>Solution 2: The "random radial point" method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8770" y="6438900"/>
            <a:ext cx="9284970" cy="419100"/>
          </a:xfrm>
        </p:spPr>
        <p:txBody>
          <a:bodyPr/>
          <a:lstStyle/>
          <a:p>
            <a:r>
              <a:rPr lang="zh-CN" altLang="en-US" sz="1200"/>
              <a:t>Aerts, D. and Sassoli de Bianchi, M. (2014), “Solving the hard problem of Bertrand’s paradox” (PDF), Journal of Mathematical Physics 55: 083503, doi:10.1063/1.4890291</a:t>
            </a:r>
            <a:endParaRPr lang="zh-CN" altLang="en-US" sz="1200"/>
          </a:p>
        </p:txBody>
      </p:sp>
      <p:pic>
        <p:nvPicPr>
          <p:cNvPr id="13" name="Content Placeholder 12" descr="bertrand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645" y="1336040"/>
            <a:ext cx="2195195" cy="2195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05" y="1273175"/>
            <a:ext cx="2638425" cy="231965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199380" y="2049145"/>
            <a:ext cx="9721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604645" y="3959225"/>
            <a:ext cx="951547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By symmetry, we can reduce the problem to examining only the chord with a chosen direction.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Then, the factor which decides whether the chord is smaller or greater than the square root of 3 is the distance to the center of the circle.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The chord is greater than the square root of 3 if and only if its distance to the center of the circle is smaller than 1/2.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So, the probability is 1/2 .</a:t>
            </a:r>
            <a:endParaRPr lang="en-US" sz="2000"/>
          </a:p>
        </p:txBody>
      </p:sp>
      <p:pic>
        <p:nvPicPr>
          <p:cNvPr id="113" name="Picture 112"/>
          <p:cNvPicPr/>
          <p:nvPr/>
        </p:nvPicPr>
        <p:blipFill>
          <a:blip r:embed="rId3"/>
          <a:stretch>
            <a:fillRect/>
          </a:stretch>
        </p:blipFill>
        <p:spPr>
          <a:xfrm>
            <a:off x="4891723" y="1361758"/>
            <a:ext cx="2143125" cy="2143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055" y="43815"/>
            <a:ext cx="9057640" cy="598805"/>
          </a:xfrm>
        </p:spPr>
        <p:txBody>
          <a:bodyPr/>
          <a:lstStyle/>
          <a:p>
            <a:r>
              <a:rPr lang="en-US" altLang="zh-CN" dirty="0"/>
              <a:t>Solution 3: The "random midpoint" method</a:t>
            </a:r>
            <a:endParaRPr lang="en-US" altLang="zh-CN" dirty="0"/>
          </a:p>
        </p:txBody>
      </p:sp>
      <p:pic>
        <p:nvPicPr>
          <p:cNvPr id="107" name="Picture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318770" y="838835"/>
            <a:ext cx="2844165" cy="2750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3868420" y="1035050"/>
            <a:ext cx="717423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Choose a point anywhere within the circle and construct a chord with the chosen point as its midpoint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 The chord is longer than a side of the inscribed triangle if the chosen point falls within a concentric circle of radius 1/2 the radius of the larger circle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The area of the smaller circle is one fourth the area of the larger circle, therefore the probability a random chord is longer than a side of the inscribed triangle is 1/4</a:t>
            </a:r>
            <a:endParaRPr lang="en-US" sz="2000"/>
          </a:p>
        </p:txBody>
      </p:sp>
      <p:pic>
        <p:nvPicPr>
          <p:cNvPr id="114" name="Picture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442595" y="3589655"/>
            <a:ext cx="3493770" cy="2750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Picture 117"/>
          <p:cNvPicPr/>
          <p:nvPr/>
        </p:nvPicPr>
        <p:blipFill>
          <a:blip r:embed="rId3"/>
          <a:stretch>
            <a:fillRect/>
          </a:stretch>
        </p:blipFill>
        <p:spPr>
          <a:xfrm>
            <a:off x="3868420" y="3522345"/>
            <a:ext cx="3270885" cy="3014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占位符 5"/>
          <p:cNvSpPr>
            <a:spLocks noGrp="1"/>
          </p:cNvSpPr>
          <p:nvPr/>
        </p:nvSpPr>
        <p:spPr>
          <a:xfrm>
            <a:off x="318770" y="6438900"/>
            <a:ext cx="9284970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Aerts, D. and Sassoli de Bianchi, M. (2014), “Solving the hard problem of Bertrand’s paradox” (PDF), Journal of Mathematical Physics 55: 083503, doi:10.1063/1.4890291</a:t>
            </a:r>
            <a:endParaRPr lang="zh-CN" altLang="en-US" sz="12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5426</Words>
  <Application>WPS Presentation</Application>
  <PresentationFormat>宽屏</PresentationFormat>
  <Paragraphs>377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69" baseType="lpstr">
      <vt:lpstr>Arial</vt:lpstr>
      <vt:lpstr>SimSun</vt:lpstr>
      <vt:lpstr>Wingdings</vt:lpstr>
      <vt:lpstr>Segoe UI Light</vt:lpstr>
      <vt:lpstr>Thonburi</vt:lpstr>
      <vt:lpstr>Microsoft YaHei</vt:lpstr>
      <vt:lpstr>Microsoft YaHei</vt:lpstr>
      <vt:lpstr>Calibri</vt:lpstr>
      <vt:lpstr>等线</vt:lpstr>
      <vt:lpstr>汉仪旗黑</vt:lpstr>
      <vt:lpstr>Segoe UI</vt:lpstr>
      <vt:lpstr>Arial</vt:lpstr>
      <vt:lpstr>Roboto condensed</vt:lpstr>
      <vt:lpstr>PingFangSC-Semibold</vt:lpstr>
      <vt:lpstr>Microsoft YaHei</vt:lpstr>
      <vt:lpstr>PingFangSC-Regular</vt:lpstr>
      <vt:lpstr>Cambria Math</vt:lpstr>
      <vt:lpstr>Kingsoft Math</vt:lpstr>
      <vt:lpstr>DejaVu Math TeX Gyre</vt:lpstr>
      <vt:lpstr>Helvetica</vt:lpstr>
      <vt:lpstr>Microsoft YaHei</vt:lpstr>
      <vt:lpstr>Microsoft YaHei</vt:lpstr>
      <vt:lpstr>Arial Unicode MS</vt:lpstr>
      <vt:lpstr>汉仪中等线KW</vt:lpstr>
      <vt:lpstr>Microsoft YaHei</vt:lpstr>
      <vt:lpstr>Helvetica Neue</vt:lpstr>
      <vt:lpstr>Century Gothic</vt:lpstr>
      <vt:lpstr>苹方-简</vt:lpstr>
      <vt:lpstr>SimSun</vt:lpstr>
      <vt:lpstr>汉仪书宋二KW</vt:lpstr>
      <vt:lpstr>Office 主题​​</vt:lpstr>
      <vt:lpstr>1_OfficePLUS</vt:lpstr>
      <vt:lpstr>贝特朗悖论与白马非马</vt:lpstr>
      <vt:lpstr>PowerPoint 演示文稿</vt:lpstr>
      <vt:lpstr>贝特朗悖论简介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不同解法的合理性分析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贝特朗悖论 有没有唯一正确答案</vt:lpstr>
      <vt:lpstr>PowerPoint 演示文稿</vt:lpstr>
      <vt:lpstr>PowerPoint 演示文稿</vt:lpstr>
      <vt:lpstr>PowerPoint 演示文稿</vt:lpstr>
      <vt:lpstr>PowerPoint 演示文稿</vt:lpstr>
      <vt:lpstr>白马非马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悖论的终极奥秘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徐惠东</cp:lastModifiedBy>
  <cp:revision>283</cp:revision>
  <dcterms:created xsi:type="dcterms:W3CDTF">2022-05-18T15:43:23Z</dcterms:created>
  <dcterms:modified xsi:type="dcterms:W3CDTF">2022-05-18T15:43:23Z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1033-4.2.1.6777</vt:lpwstr>
  </property>
  <property fmtid="{D5CDD505-2E9C-101B-9397-08002B2CF9AE}" pid="12" name="ICV">
    <vt:lpwstr>7694161CAAA6906CCA138562687A224F</vt:lpwstr>
  </property>
</Properties>
</file>